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20" r:id="rId3"/>
    <p:sldId id="258" r:id="rId4"/>
    <p:sldId id="290" r:id="rId5"/>
    <p:sldId id="309" r:id="rId6"/>
    <p:sldId id="257" r:id="rId7"/>
    <p:sldId id="341" r:id="rId8"/>
    <p:sldId id="331" r:id="rId9"/>
    <p:sldId id="323" r:id="rId10"/>
    <p:sldId id="324" r:id="rId11"/>
    <p:sldId id="274" r:id="rId12"/>
    <p:sldId id="325" r:id="rId13"/>
    <p:sldId id="322" r:id="rId14"/>
    <p:sldId id="281" r:id="rId15"/>
    <p:sldId id="302" r:id="rId16"/>
    <p:sldId id="335" r:id="rId17"/>
    <p:sldId id="289" r:id="rId18"/>
    <p:sldId id="338" r:id="rId19"/>
    <p:sldId id="339" r:id="rId20"/>
    <p:sldId id="307" r:id="rId21"/>
    <p:sldId id="308" r:id="rId22"/>
    <p:sldId id="311" r:id="rId23"/>
    <p:sldId id="313" r:id="rId24"/>
    <p:sldId id="333" r:id="rId25"/>
    <p:sldId id="342" r:id="rId26"/>
    <p:sldId id="343" r:id="rId27"/>
    <p:sldId id="344" r:id="rId28"/>
    <p:sldId id="337" r:id="rId29"/>
    <p:sldId id="312" r:id="rId30"/>
    <p:sldId id="334" r:id="rId31"/>
    <p:sldId id="336" r:id="rId32"/>
    <p:sldId id="345" r:id="rId33"/>
    <p:sldId id="318" r:id="rId34"/>
    <p:sldId id="340" r:id="rId35"/>
    <p:sldId id="269" r:id="rId36"/>
    <p:sldId id="285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0"/>
  </p:normalViewPr>
  <p:slideViewPr>
    <p:cSldViewPr snapToGrid="0">
      <p:cViewPr varScale="1">
        <p:scale>
          <a:sx n="86" d="100"/>
          <a:sy n="86" d="100"/>
        </p:scale>
        <p:origin x="23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6F681-4C56-49FD-A633-C9080B66EA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492EAD-C0B1-41A6-A3EE-7128367B78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95297-F78F-4FA1-A5E8-BCE2C44AF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44BE7-C6DD-4203-80A0-77FEC86F6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1C7F4D-80F3-4F9E-A727-070BEF932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0204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B6874-2871-4814-B7E0-12EF662E3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61EAE2-4064-407A-AF82-11034935B8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877D7-4A6A-4841-8D81-CA82C0974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C2E31-A352-443B-A9E7-D2F75D801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2D9EE-AFC8-4CA5-8BB4-D60C3374A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6964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1B023F-6652-4468-BFFF-17BF892A4D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ED3291-1EA2-4DF0-B602-D893461247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280AA-AD9C-4176-AA29-32CD787C6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7BC8AB-0F1C-4A73-BE40-FE1839149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92712-76F8-4F03-A8D8-171EB5C47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1472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93344" y="275685"/>
            <a:ext cx="9038843" cy="590931"/>
          </a:xfrm>
        </p:spPr>
        <p:txBody>
          <a:bodyPr anchor="t" anchorCtr="0">
            <a:spAutoFit/>
          </a:bodyPr>
          <a:lstStyle>
            <a:lvl1pPr algn="l">
              <a:defRPr sz="3600" b="1">
                <a:solidFill>
                  <a:srgbClr val="872175"/>
                </a:solidFill>
              </a:defRPr>
            </a:lvl1pPr>
          </a:lstStyle>
          <a:p>
            <a:r>
              <a:rPr lang="en-GB" dirty="0"/>
              <a:t>Click to edit title</a:t>
            </a:r>
            <a:endParaRPr lang="en-US" dirty="0"/>
          </a:p>
        </p:txBody>
      </p:sp>
      <p:sp>
        <p:nvSpPr>
          <p:cNvPr id="7" name="Rounded Rectangle 6"/>
          <p:cNvSpPr/>
          <p:nvPr userDrawn="1"/>
        </p:nvSpPr>
        <p:spPr>
          <a:xfrm>
            <a:off x="837092" y="773902"/>
            <a:ext cx="388553" cy="291415"/>
          </a:xfrm>
          <a:prstGeom prst="roundRect">
            <a:avLst/>
          </a:prstGeom>
          <a:solidFill>
            <a:srgbClr val="78A22F">
              <a:alpha val="40000"/>
            </a:srgbClr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aseline="-25000"/>
          </a:p>
        </p:txBody>
      </p:sp>
      <p:sp>
        <p:nvSpPr>
          <p:cNvPr id="8" name="Rounded Rectangle 7"/>
          <p:cNvSpPr/>
          <p:nvPr userDrawn="1"/>
        </p:nvSpPr>
        <p:spPr>
          <a:xfrm>
            <a:off x="837092" y="452073"/>
            <a:ext cx="388553" cy="291415"/>
          </a:xfrm>
          <a:prstGeom prst="roundRect">
            <a:avLst/>
          </a:prstGeom>
          <a:solidFill>
            <a:srgbClr val="872175">
              <a:alpha val="40000"/>
            </a:srgbClr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aseline="-25000"/>
          </a:p>
        </p:txBody>
      </p:sp>
      <p:sp>
        <p:nvSpPr>
          <p:cNvPr id="9" name="Rounded Rectangle 8"/>
          <p:cNvSpPr/>
          <p:nvPr userDrawn="1"/>
        </p:nvSpPr>
        <p:spPr>
          <a:xfrm>
            <a:off x="404341" y="452073"/>
            <a:ext cx="388553" cy="291415"/>
          </a:xfrm>
          <a:prstGeom prst="roundRect">
            <a:avLst/>
          </a:prstGeom>
          <a:solidFill>
            <a:srgbClr val="569BBE">
              <a:alpha val="40000"/>
            </a:srgbClr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aseline="-25000"/>
          </a:p>
        </p:txBody>
      </p:sp>
      <p:pic>
        <p:nvPicPr>
          <p:cNvPr id="10" name="Content Placeholder 3" descr="JHI_Vert_We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5523" r="-135523"/>
          <a:stretch>
            <a:fillRect/>
          </a:stretch>
        </p:blipFill>
        <p:spPr>
          <a:xfrm>
            <a:off x="10097383" y="167543"/>
            <a:ext cx="2815605" cy="1161356"/>
          </a:xfrm>
          <a:prstGeom prst="rect">
            <a:avLst/>
          </a:prstGeom>
        </p:spPr>
      </p:pic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1780308" y="1732396"/>
            <a:ext cx="9177979" cy="3742563"/>
          </a:xfrm>
        </p:spPr>
        <p:txBody>
          <a:bodyPr>
            <a:spAutoFit/>
          </a:bodyPr>
          <a:lstStyle>
            <a:lvl1pPr marL="360000" indent="-252000">
              <a:lnSpc>
                <a:spcPct val="110000"/>
              </a:lnSpc>
              <a:spcBef>
                <a:spcPts val="0"/>
              </a:spcBef>
              <a:buClr>
                <a:srgbClr val="872175"/>
              </a:buClr>
              <a:buFont typeface="Arial"/>
              <a:buChar char="•"/>
              <a:defRPr sz="2400" baseline="0"/>
            </a:lvl1pPr>
            <a:lvl2pPr marL="360000" indent="-252000">
              <a:lnSpc>
                <a:spcPct val="110000"/>
              </a:lnSpc>
              <a:spcBef>
                <a:spcPts val="0"/>
              </a:spcBef>
              <a:buNone/>
              <a:defRPr baseline="0"/>
            </a:lvl2pPr>
            <a:lvl6pPr>
              <a:buNone/>
              <a:defRPr/>
            </a:lvl6pPr>
          </a:lstStyle>
          <a:p>
            <a:pPr lvl="0"/>
            <a:r>
              <a:rPr lang="en-US"/>
              <a:t>Use key words and phrases only </a:t>
            </a:r>
          </a:p>
          <a:p>
            <a:pPr lvl="0"/>
            <a:endParaRPr lang="en-US"/>
          </a:p>
          <a:p>
            <a:pPr lvl="0"/>
            <a:r>
              <a:rPr lang="en-US"/>
              <a:t>Be concise	</a:t>
            </a:r>
          </a:p>
          <a:p>
            <a:pPr lvl="1"/>
            <a:r>
              <a:rPr lang="en-US"/>
              <a:t>		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br>
              <a:rPr lang="en-US"/>
            </a:br>
            <a:endParaRPr lang="en-US"/>
          </a:p>
          <a:p>
            <a:pPr lvl="0"/>
            <a:endParaRPr lang="en-US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9160932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64110F-1FE5-404C-94AB-477FA5311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570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DF5BB-EE9D-45B6-972D-1DC526D39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5F1CB-AF1E-4E38-B088-570D2DC20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A776E-FA35-48E7-B92A-69CB26A6A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4F0B-506A-42B5-BD31-C1BA74697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A072E-DED1-4950-AB16-BDC91CFD4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7249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096F9-5AEA-4B50-9F13-5284F3A0E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6CF309-C7BD-4A9C-9099-E4A753B8B5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C53FA-7F68-4DBC-BA08-2F656376E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CC9210-5B22-438F-A87B-4D06DDDB1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59166-50E6-4A4C-BAF5-AD394AEE9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5112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72BF1-1AEE-4294-A643-8EDE7B865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7367B-7264-4667-9784-0749D9F54D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8F33BD-3051-4B4E-A8C4-3E9A47FC4B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3549CA-8F74-4A6F-8918-B2387E225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A256DE-58D0-484A-BC19-4A8202C68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073D7-AB0E-44D0-AD24-F55A1756C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2461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DF4A5-86C6-4857-9F6A-11EBBB74D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DC224F-C854-4F3E-9658-17B4EFA1F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02CC28-99FF-434F-981F-B6AB6EF60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3AFDE7-E49E-40F1-8B99-05F9C8B0D3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B4BF38-0B6F-463D-B7B6-FA63009C5A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D2B6D1-582F-40DC-B944-8CF9D3BAF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2412B1-76C0-47C3-AC1B-E183638FB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59C2B5-2BC7-4383-8930-013789113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4293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F8CB7-F7CD-46AE-ADF6-82F730EC0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B3C6F0-9E70-4F8A-8741-6E09A6E94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12719A-69EA-40C4-A5B9-8B0B541DA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8525FB-D2C1-4963-A784-3D440AF99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895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48D2EE-392C-4160-8EF7-9667F7E7F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D327F2-7796-48C2-8EDE-9222D3B35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242E9-5DF0-4C34-9842-16AD1FE95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0319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1A590-7556-42C2-B880-CEE7D402B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D8B4B-D33B-4BE6-996B-F440AADAD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C0F5F-A8AB-4D39-A2AB-4B02BE609F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3464D3-889D-40FF-8CDE-4ADE2DF68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57368-C4F5-4745-93C5-81DD8F051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DC2D4-65A8-4CCE-A806-FF3FC6B52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4430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A910B-EAF6-40EA-A256-B0A053A67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8FF9A8-7AEA-47DA-A645-7BAB52B325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47ED22-F52F-408E-AC3C-97AB28DDEB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FF8B11-ACC9-4501-9A95-F4D41C38A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BCC06C-22E9-4073-BE52-86149E7BE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104ECB-71C6-4CAF-83F2-BCA48D6AC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3397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1398FB-F58A-4CFE-B61A-3EE9330EF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DCE822-2CAE-4D6B-B9C1-8D6BD145C3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9B58D-3B84-4F69-BBBB-D9880632E6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02ECA1-F54A-4574-A833-ED2C6C3DB2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4B5E8E-799D-4B9A-A2B6-39C7CC6C2D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3207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kitone/finishingTool.git" TargetMode="External"/><Relationship Id="rId2" Type="http://schemas.openxmlformats.org/officeDocument/2006/relationships/hyperlink" Target="https://github.com/kakitone/finishingTool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" TargetMode="External"/><Relationship Id="rId2" Type="http://schemas.openxmlformats.org/officeDocument/2006/relationships/hyperlink" Target="http://stab.st-andrews.ac.uk/wiki/index.php/Singularity_with_grid_engine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cgsc/orca/blob/master/versions.tsv" TargetMode="External"/><Relationship Id="rId2" Type="http://schemas.openxmlformats.org/officeDocument/2006/relationships/hyperlink" Target="https://hub.docker.com/r/bcgsc/orca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liang2.tw/2017Talk-Snakemake/" TargetMode="External"/><Relationship Id="rId2" Type="http://schemas.openxmlformats.org/officeDocument/2006/relationships/hyperlink" Target="https://hpc-carpentry.github.io/hpc-python/11-snakemake-intro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stab.st-andrews.ac.uk/wiki/index.php/Main_Pag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stab.st-andrews.ac.uk/wiki/index.php/Main_Page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0156C090-DD78-4010-A718-E8BE6361B6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26195" y="1485759"/>
            <a:ext cx="9930332" cy="5405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A926AE-1562-4AFC-8D71-5A2E4B11CE12}"/>
              </a:ext>
            </a:extLst>
          </p:cNvPr>
          <p:cNvSpPr/>
          <p:nvPr/>
        </p:nvSpPr>
        <p:spPr>
          <a:xfrm>
            <a:off x="1583138" y="1441175"/>
            <a:ext cx="8579978" cy="6012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2CCFEA-E25C-4E3A-926A-832E23D7FB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23" y="-1335855"/>
            <a:ext cx="12110977" cy="2513469"/>
          </a:xfrm>
        </p:spPr>
        <p:txBody>
          <a:bodyPr>
            <a:normAutofit/>
          </a:bodyPr>
          <a:lstStyle/>
          <a:p>
            <a:r>
              <a:rPr lang="en-GB" sz="6600" dirty="0">
                <a:solidFill>
                  <a:srgbClr val="7030A0"/>
                </a:solidFill>
              </a:rPr>
              <a:t>Data analysis on the cluster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8A0416C-0C32-49A1-BAD7-BB9168A9F5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242382"/>
            <a:ext cx="12191999" cy="1655762"/>
          </a:xfrm>
        </p:spPr>
        <p:txBody>
          <a:bodyPr>
            <a:normAutofit/>
          </a:bodyPr>
          <a:lstStyle/>
          <a:p>
            <a:r>
              <a:rPr lang="en-GB" sz="3200" dirty="0"/>
              <a:t>NGS and third generation sequence analysis</a:t>
            </a:r>
          </a:p>
        </p:txBody>
      </p:sp>
      <p:pic>
        <p:nvPicPr>
          <p:cNvPr id="6" name="Picture 3" descr="N:\scratch\diagram_drawing_test\circos\c002_scaffold\plotting_files\sliced_region\Rp_Mc_vs_mp_coo2_v1_RNQ.png">
            <a:extLst>
              <a:ext uri="{FF2B5EF4-FFF2-40B4-BE49-F238E27FC236}">
                <a16:creationId xmlns:a16="http://schemas.microsoft.com/office/drawing/2014/main" id="{032FC107-6979-4F84-A911-B39426F60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9933" y="4189294"/>
            <a:ext cx="2896141" cy="2896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B9F48B-370A-4628-9D24-3389E1E54D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8773" y="5115833"/>
            <a:ext cx="952343" cy="120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65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51008-F27C-4C1F-8F10-375807AB1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4) Shell scripting: open the PowerPoint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CF147-5046-4E7A-BC9A-1D353C1C3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Here we learn how </a:t>
            </a:r>
            <a:r>
              <a:rPr lang="en-GB"/>
              <a:t>to “talk </a:t>
            </a:r>
            <a:r>
              <a:rPr lang="en-GB" dirty="0"/>
              <a:t>to </a:t>
            </a:r>
            <a:r>
              <a:rPr lang="en-GB"/>
              <a:t>the computer” </a:t>
            </a:r>
            <a:r>
              <a:rPr lang="en-GB" dirty="0"/>
              <a:t>(</a:t>
            </a:r>
            <a:r>
              <a:rPr lang="en-GB" dirty="0">
                <a:solidFill>
                  <a:srgbClr val="FF0000"/>
                </a:solidFill>
              </a:rPr>
              <a:t>4_Shell_scripting.pptx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9596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C7102-A670-4959-9B22-1073D9E41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5) </a:t>
            </a:r>
            <a:r>
              <a:rPr lang="en-GB" dirty="0" err="1">
                <a:solidFill>
                  <a:srgbClr val="7030A0"/>
                </a:solidFill>
              </a:rPr>
              <a:t>qsub</a:t>
            </a:r>
            <a:r>
              <a:rPr lang="en-GB" dirty="0">
                <a:solidFill>
                  <a:srgbClr val="7030A0"/>
                </a:solidFill>
              </a:rPr>
              <a:t>: submitting jobs to the server.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5C571-0C43-419D-858F-E0C92AACE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343818"/>
            <a:ext cx="11315700" cy="5222082"/>
          </a:xfrm>
        </p:spPr>
        <p:txBody>
          <a:bodyPr>
            <a:normAutofit/>
          </a:bodyPr>
          <a:lstStyle/>
          <a:p>
            <a:r>
              <a:rPr lang="en-GB" dirty="0"/>
              <a:t>Now we have learnt how to write shell scripts, we can now submit jobs to the cluster via </a:t>
            </a:r>
            <a:r>
              <a:rPr lang="en-GB" dirty="0" err="1"/>
              <a:t>qsub</a:t>
            </a:r>
            <a:endParaRPr lang="en-GB" dirty="0"/>
          </a:p>
          <a:p>
            <a:r>
              <a:rPr lang="en-GB" dirty="0"/>
              <a:t>Open </a:t>
            </a:r>
            <a:r>
              <a:rPr lang="en-GB" dirty="0">
                <a:solidFill>
                  <a:srgbClr val="FF0000"/>
                </a:solidFill>
              </a:rPr>
              <a:t>5_qsub.pptx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5784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777C1-7B95-421C-B8A4-C9E15C129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Moving on to an actual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E9CEA-E3C0-4F60-B1CB-2D9D0E2B8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Now we know how to write shell script.</a:t>
            </a:r>
          </a:p>
          <a:p>
            <a:r>
              <a:rPr lang="en-GB" dirty="0"/>
              <a:t>Lets do a bacterial genomes assembly as an example</a:t>
            </a:r>
          </a:p>
          <a:p>
            <a:r>
              <a:rPr lang="en-GB" dirty="0"/>
              <a:t>We have already looked at </a:t>
            </a:r>
            <a:r>
              <a:rPr lang="en-GB" dirty="0" err="1"/>
              <a:t>fastqc</a:t>
            </a:r>
            <a:r>
              <a:rPr lang="en-GB" dirty="0"/>
              <a:t> to qc our read files.</a:t>
            </a:r>
          </a:p>
          <a:p>
            <a:r>
              <a:rPr lang="en-GB" dirty="0"/>
              <a:t>Open </a:t>
            </a:r>
            <a:r>
              <a:rPr lang="en-GB" dirty="0">
                <a:solidFill>
                  <a:srgbClr val="FF0000"/>
                </a:solidFill>
              </a:rPr>
              <a:t>6_assembly.pptx</a:t>
            </a:r>
          </a:p>
        </p:txBody>
      </p:sp>
    </p:spTree>
    <p:extLst>
      <p:ext uri="{BB962C8B-B14F-4D97-AF65-F5344CB8AC3E}">
        <p14:creationId xmlns:p14="http://schemas.microsoft.com/office/powerpoint/2010/main" val="789431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D7644-D1F4-4489-90E1-0AB82985E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5) </a:t>
            </a:r>
            <a:r>
              <a:rPr lang="en-GB" dirty="0" err="1">
                <a:solidFill>
                  <a:srgbClr val="7030A0"/>
                </a:solidFill>
              </a:rPr>
              <a:t>qsub</a:t>
            </a:r>
            <a:r>
              <a:rPr lang="en-GB" dirty="0">
                <a:solidFill>
                  <a:srgbClr val="7030A0"/>
                </a:solidFill>
              </a:rPr>
              <a:t>: </a:t>
            </a:r>
            <a:r>
              <a:rPr lang="en-GB" dirty="0" err="1">
                <a:solidFill>
                  <a:srgbClr val="7030A0"/>
                </a:solidFill>
              </a:rPr>
              <a:t>qsub</a:t>
            </a:r>
            <a:r>
              <a:rPr lang="en-GB" dirty="0">
                <a:solidFill>
                  <a:srgbClr val="7030A0"/>
                </a:solidFill>
              </a:rPr>
              <a:t> output files .o and .e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C31A4-5CFC-40C3-8650-DF53E562F0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953" y="1825625"/>
            <a:ext cx="11130742" cy="4351338"/>
          </a:xfrm>
        </p:spPr>
        <p:txBody>
          <a:bodyPr/>
          <a:lstStyle/>
          <a:p>
            <a:r>
              <a:rPr lang="en-GB" dirty="0"/>
              <a:t>Now we have run several job. Have a look at the .o and .e files. </a:t>
            </a:r>
          </a:p>
          <a:p>
            <a:r>
              <a:rPr lang="en-GB" dirty="0"/>
              <a:t>.o files have normal output from whatever tool is being used. </a:t>
            </a:r>
          </a:p>
          <a:p>
            <a:r>
              <a:rPr lang="en-GB" dirty="0"/>
              <a:t>.e are errors or warnings. This is useful to track errors and find out why your tool is not working. </a:t>
            </a:r>
          </a:p>
        </p:txBody>
      </p:sp>
    </p:spTree>
    <p:extLst>
      <p:ext uri="{BB962C8B-B14F-4D97-AF65-F5344CB8AC3E}">
        <p14:creationId xmlns:p14="http://schemas.microsoft.com/office/powerpoint/2010/main" val="88670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621F3-AEE9-4F57-87AC-D5B04A151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855116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 and decompressing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79A64-E3A2-48DB-9CE3-872A1FC32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526" y="1568951"/>
            <a:ext cx="1117733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wget</a:t>
            </a:r>
            <a:r>
              <a:rPr lang="en-GB" dirty="0">
                <a:solidFill>
                  <a:srgbClr val="0070C0"/>
                </a:solidFill>
              </a:rPr>
              <a:t> web-</a:t>
            </a:r>
            <a:r>
              <a:rPr lang="en-GB" dirty="0" err="1">
                <a:solidFill>
                  <a:srgbClr val="0070C0"/>
                </a:solidFill>
              </a:rPr>
              <a:t>link_to_data</a:t>
            </a:r>
            <a:endParaRPr lang="en-GB" dirty="0">
              <a:solidFill>
                <a:srgbClr val="0070C0"/>
              </a:solidFill>
            </a:endParaRPr>
          </a:p>
          <a:p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Decompress. Depends on the type of compression. Google is your friend. </a:t>
            </a:r>
          </a:p>
          <a:p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unzip folder.zip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tar -</a:t>
            </a:r>
            <a:r>
              <a:rPr lang="en-GB" dirty="0" err="1">
                <a:solidFill>
                  <a:srgbClr val="0070C0"/>
                </a:solidFill>
              </a:rPr>
              <a:t>zxvf</a:t>
            </a:r>
            <a:r>
              <a:rPr lang="en-GB" dirty="0">
                <a:solidFill>
                  <a:srgbClr val="0070C0"/>
                </a:solidFill>
              </a:rPr>
              <a:t> folder.tar.gz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gunzip</a:t>
            </a:r>
            <a:r>
              <a:rPr lang="en-GB" dirty="0">
                <a:solidFill>
                  <a:srgbClr val="0070C0"/>
                </a:solidFill>
              </a:rPr>
              <a:t> file.gz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-d file.gz</a:t>
            </a:r>
          </a:p>
        </p:txBody>
      </p:sp>
    </p:spTree>
    <p:extLst>
      <p:ext uri="{BB962C8B-B14F-4D97-AF65-F5344CB8AC3E}">
        <p14:creationId xmlns:p14="http://schemas.microsoft.com/office/powerpoint/2010/main" val="36129831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94200-D936-4B2B-95C7-0A8A6A9B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compressing: Storage is very limited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F41E6-AACC-4A9E-9C00-FA00CBB99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810" y="1050121"/>
            <a:ext cx="10515600" cy="4957140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Good management of data is essential. You must clean up your temp files. Compress all data. No </a:t>
            </a:r>
            <a:r>
              <a:rPr lang="en-GB" dirty="0" err="1"/>
              <a:t>sam</a:t>
            </a:r>
            <a:r>
              <a:rPr lang="en-GB" dirty="0"/>
              <a:t> or bam files should be kept on the cluster. These can be recreated. </a:t>
            </a:r>
          </a:p>
          <a:p>
            <a:endParaRPr lang="en-GB" dirty="0"/>
          </a:p>
          <a:p>
            <a:r>
              <a:rPr lang="en-GB" dirty="0"/>
              <a:t>You must compress your files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filename       </a:t>
            </a:r>
            <a:r>
              <a:rPr lang="en-GB" dirty="0"/>
              <a:t>or</a:t>
            </a:r>
            <a:r>
              <a:rPr lang="en-GB" dirty="0">
                <a:solidFill>
                  <a:srgbClr val="0070C0"/>
                </a:solidFill>
              </a:rPr>
              <a:t>    </a:t>
            </a:r>
            <a:r>
              <a:rPr lang="en-GB" dirty="0" err="1">
                <a:solidFill>
                  <a:srgbClr val="0070C0"/>
                </a:solidFill>
              </a:rPr>
              <a:t>gzip</a:t>
            </a:r>
            <a:r>
              <a:rPr lang="en-GB" dirty="0">
                <a:solidFill>
                  <a:srgbClr val="0070C0"/>
                </a:solidFill>
              </a:rPr>
              <a:t> filename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Or a * wildcard for all </a:t>
            </a:r>
            <a:r>
              <a:rPr lang="en-GB" dirty="0" err="1"/>
              <a:t>fastq</a:t>
            </a:r>
            <a:r>
              <a:rPr lang="en-GB" dirty="0"/>
              <a:t> files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-p 4 *.</a:t>
            </a:r>
            <a:r>
              <a:rPr lang="en-GB" dirty="0" err="1">
                <a:solidFill>
                  <a:srgbClr val="0070C0"/>
                </a:solidFill>
              </a:rPr>
              <a:t>fastq</a:t>
            </a:r>
            <a:r>
              <a:rPr lang="en-GB" dirty="0">
                <a:solidFill>
                  <a:srgbClr val="0070C0"/>
                </a:solidFill>
              </a:rPr>
              <a:t>       </a:t>
            </a:r>
            <a:r>
              <a:rPr lang="en-GB" dirty="0"/>
              <a:t>(use 4 cores)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Please do not keep .</a:t>
            </a:r>
            <a:r>
              <a:rPr lang="en-GB" dirty="0" err="1"/>
              <a:t>sam</a:t>
            </a:r>
            <a:r>
              <a:rPr lang="en-GB" dirty="0"/>
              <a:t> files. Convert these to bam files. They are easily regenerated!</a:t>
            </a:r>
          </a:p>
        </p:txBody>
      </p:sp>
    </p:spTree>
    <p:extLst>
      <p:ext uri="{BB962C8B-B14F-4D97-AF65-F5344CB8AC3E}">
        <p14:creationId xmlns:p14="http://schemas.microsoft.com/office/powerpoint/2010/main" val="12255203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94200-D936-4B2B-95C7-0A8A6A9B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decompressing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F41E6-AACC-4A9E-9C00-FA00CBB99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810" y="1050120"/>
            <a:ext cx="10515600" cy="5426879"/>
          </a:xfrm>
        </p:spPr>
        <p:txBody>
          <a:bodyPr>
            <a:normAutofit fontScale="92500"/>
          </a:bodyPr>
          <a:lstStyle/>
          <a:p>
            <a:r>
              <a:rPr lang="en-GB" dirty="0"/>
              <a:t>Some tool cannot work with compressed files. Usually DNA mapping tools</a:t>
            </a:r>
          </a:p>
          <a:p>
            <a:r>
              <a:rPr lang="en-GB" dirty="0"/>
              <a:t>To decompress file:</a:t>
            </a:r>
          </a:p>
          <a:p>
            <a:pPr marL="0" indent="0">
              <a:buNone/>
            </a:pPr>
            <a:r>
              <a:rPr lang="en-GB" dirty="0"/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-d filename    </a:t>
            </a:r>
            <a:r>
              <a:rPr lang="en-GB" dirty="0"/>
              <a:t>or   </a:t>
            </a:r>
            <a:r>
              <a:rPr lang="en-GB" dirty="0" err="1">
                <a:solidFill>
                  <a:srgbClr val="0070C0"/>
                </a:solidFill>
              </a:rPr>
              <a:t>gunzip</a:t>
            </a:r>
            <a:r>
              <a:rPr lang="en-GB" dirty="0">
                <a:solidFill>
                  <a:srgbClr val="0070C0"/>
                </a:solidFill>
              </a:rPr>
              <a:t> filename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To unzip a zipped folder: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unzip folder_name.zip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To unzip a </a:t>
            </a:r>
            <a:r>
              <a:rPr lang="en-GB" dirty="0" err="1"/>
              <a:t>tarball</a:t>
            </a:r>
            <a:r>
              <a:rPr lang="en-GB" dirty="0"/>
              <a:t>:</a:t>
            </a:r>
          </a:p>
          <a:p>
            <a:pPr marL="0" indent="0">
              <a:buNone/>
            </a:pPr>
            <a:r>
              <a:rPr lang="en-GB" dirty="0"/>
              <a:t>       </a:t>
            </a:r>
            <a:r>
              <a:rPr lang="en-GB" dirty="0">
                <a:solidFill>
                  <a:srgbClr val="0070C0"/>
                </a:solidFill>
              </a:rPr>
              <a:t>tar -</a:t>
            </a:r>
            <a:r>
              <a:rPr lang="en-GB" dirty="0" err="1">
                <a:solidFill>
                  <a:srgbClr val="0070C0"/>
                </a:solidFill>
              </a:rPr>
              <a:t>zxvf</a:t>
            </a: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Google the rest ……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9806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6A127-5823-48BA-A536-7CC0BA16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900" y="-1301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Downloading:  </a:t>
            </a:r>
            <a:r>
              <a:rPr lang="en-GB" b="1" dirty="0" err="1">
                <a:solidFill>
                  <a:srgbClr val="7030A0"/>
                </a:solidFill>
              </a:rPr>
              <a:t>scp</a:t>
            </a:r>
            <a:r>
              <a:rPr lang="en-GB" b="1" dirty="0">
                <a:solidFill>
                  <a:srgbClr val="7030A0"/>
                </a:solidFill>
              </a:rPr>
              <a:t> - transfer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09800-2B21-462F-B38A-D835F2CD4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49" y="1195388"/>
            <a:ext cx="1180147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err="1">
                <a:solidFill>
                  <a:srgbClr val="0070C0"/>
                </a:solidFill>
              </a:rPr>
              <a:t>scp</a:t>
            </a:r>
            <a:r>
              <a:rPr lang="en-GB" dirty="0">
                <a:solidFill>
                  <a:srgbClr val="0070C0"/>
                </a:solidFill>
              </a:rPr>
              <a:t> &lt;filename&gt; &lt;username&gt;@marvin.st-andrews.ac.uk:~ </a:t>
            </a:r>
          </a:p>
          <a:p>
            <a:r>
              <a:rPr lang="en-GB" dirty="0"/>
              <a:t>To copy an entire directory, you need to add the </a:t>
            </a:r>
            <a:r>
              <a:rPr lang="en-GB" dirty="0">
                <a:solidFill>
                  <a:srgbClr val="0070C0"/>
                </a:solidFill>
              </a:rPr>
              <a:t>-r</a:t>
            </a:r>
            <a:r>
              <a:rPr lang="en-GB" dirty="0"/>
              <a:t> to the </a:t>
            </a:r>
            <a:r>
              <a:rPr lang="en-GB" dirty="0" err="1"/>
              <a:t>scp</a:t>
            </a:r>
            <a:r>
              <a:rPr lang="en-GB" dirty="0"/>
              <a:t> command above- </a:t>
            </a:r>
          </a:p>
          <a:p>
            <a:endParaRPr lang="en-GB" dirty="0"/>
          </a:p>
          <a:p>
            <a:r>
              <a:rPr lang="en-GB" dirty="0"/>
              <a:t>Copy something FROM </a:t>
            </a:r>
            <a:r>
              <a:rPr lang="en-GB" dirty="0" err="1"/>
              <a:t>marvin</a:t>
            </a:r>
            <a:r>
              <a:rPr lang="en-GB" dirty="0"/>
              <a:t> TO your machine. For this, the reverse</a:t>
            </a:r>
          </a:p>
          <a:p>
            <a:r>
              <a:rPr lang="en-GB" dirty="0"/>
              <a:t>enter </a:t>
            </a:r>
            <a:r>
              <a:rPr lang="en-GB" dirty="0" err="1"/>
              <a:t>marvin</a:t>
            </a:r>
            <a:r>
              <a:rPr lang="en-GB" dirty="0"/>
              <a:t> and type: </a:t>
            </a:r>
          </a:p>
          <a:p>
            <a:pPr marL="0" indent="0">
              <a:buNone/>
            </a:pPr>
            <a:r>
              <a:rPr lang="en-GB" dirty="0" err="1">
                <a:solidFill>
                  <a:srgbClr val="0070C0"/>
                </a:solidFill>
              </a:rPr>
              <a:t>scp</a:t>
            </a:r>
            <a:r>
              <a:rPr lang="en-GB" dirty="0">
                <a:solidFill>
                  <a:srgbClr val="0070C0"/>
                </a:solidFill>
              </a:rPr>
              <a:t> -</a:t>
            </a:r>
            <a:r>
              <a:rPr lang="en-GB" dirty="0" err="1">
                <a:solidFill>
                  <a:srgbClr val="0070C0"/>
                </a:solidFill>
              </a:rPr>
              <a:t>rp</a:t>
            </a:r>
            <a:r>
              <a:rPr lang="en-GB" dirty="0">
                <a:solidFill>
                  <a:srgbClr val="0070C0"/>
                </a:solidFill>
              </a:rPr>
              <a:t> &lt;</a:t>
            </a:r>
            <a:r>
              <a:rPr lang="en-GB" dirty="0" err="1">
                <a:solidFill>
                  <a:srgbClr val="0070C0"/>
                </a:solidFill>
              </a:rPr>
              <a:t>directoryname</a:t>
            </a:r>
            <a:r>
              <a:rPr lang="en-GB" dirty="0">
                <a:solidFill>
                  <a:srgbClr val="0070C0"/>
                </a:solidFill>
              </a:rPr>
              <a:t>&gt; &lt;</a:t>
            </a:r>
            <a:r>
              <a:rPr lang="en-GB" dirty="0" err="1">
                <a:solidFill>
                  <a:srgbClr val="0070C0"/>
                </a:solidFill>
              </a:rPr>
              <a:t>username_on_your_computer</a:t>
            </a:r>
            <a:r>
              <a:rPr lang="en-GB" dirty="0">
                <a:solidFill>
                  <a:srgbClr val="0070C0"/>
                </a:solidFill>
              </a:rPr>
              <a:t>&gt;@&lt;</a:t>
            </a:r>
            <a:r>
              <a:rPr lang="en-GB" dirty="0" err="1">
                <a:solidFill>
                  <a:srgbClr val="0070C0"/>
                </a:solidFill>
              </a:rPr>
              <a:t>IP_number_of_your_computer</a:t>
            </a:r>
            <a:r>
              <a:rPr lang="en-GB" dirty="0">
                <a:solidFill>
                  <a:srgbClr val="0070C0"/>
                </a:solidFill>
              </a:rPr>
              <a:t>&gt;:/&lt;/desired/</a:t>
            </a:r>
            <a:r>
              <a:rPr lang="en-GB" dirty="0" err="1">
                <a:solidFill>
                  <a:srgbClr val="0070C0"/>
                </a:solidFill>
              </a:rPr>
              <a:t>path_on_your_computer</a:t>
            </a:r>
            <a:r>
              <a:rPr lang="en-GB" dirty="0">
                <a:solidFill>
                  <a:srgbClr val="0070C0"/>
                </a:solid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983433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6A127-5823-48BA-A536-7CC0BA16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325" y="30867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Downloading:  </a:t>
            </a:r>
            <a:r>
              <a:rPr lang="en-GB" b="1" dirty="0">
                <a:solidFill>
                  <a:srgbClr val="7030A0"/>
                </a:solidFill>
              </a:rPr>
              <a:t>transfer files </a:t>
            </a:r>
            <a:r>
              <a:rPr lang="en-GB" b="1" dirty="0" err="1">
                <a:solidFill>
                  <a:srgbClr val="7030A0"/>
                </a:solidFill>
              </a:rPr>
              <a:t>Filezilla</a:t>
            </a:r>
            <a:r>
              <a:rPr lang="en-GB" b="1" dirty="0">
                <a:solidFill>
                  <a:srgbClr val="7030A0"/>
                </a:solidFill>
              </a:rPr>
              <a:t> </a:t>
            </a:r>
            <a:r>
              <a:rPr lang="en-GB" sz="3200" dirty="0">
                <a:solidFill>
                  <a:srgbClr val="7030A0"/>
                </a:solidFill>
              </a:rPr>
              <a:t>https://filezilla-project.org/download.php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09800-2B21-462F-B38A-D835F2CD4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9117" y="1985799"/>
            <a:ext cx="1180147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Step 1. Open host </a:t>
            </a:r>
            <a:endParaRPr lang="en-GB" dirty="0"/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  <p:pic>
        <p:nvPicPr>
          <p:cNvPr id="1026" name="Picture 1" descr="image002">
            <a:extLst>
              <a:ext uri="{FF2B5EF4-FFF2-40B4-BE49-F238E27FC236}">
                <a16:creationId xmlns:a16="http://schemas.microsoft.com/office/drawing/2014/main" id="{0E72B09C-F1CB-443A-A814-56095384A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1646" y="2533032"/>
            <a:ext cx="5216548" cy="3996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F00B003-8DCF-47CF-9003-E90F9E629879}"/>
              </a:ext>
            </a:extLst>
          </p:cNvPr>
          <p:cNvCxnSpPr/>
          <p:nvPr/>
        </p:nvCxnSpPr>
        <p:spPr>
          <a:xfrm flipH="1" flipV="1">
            <a:off x="2531242" y="4344470"/>
            <a:ext cx="4200041" cy="6276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11228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3" descr="image003">
            <a:extLst>
              <a:ext uri="{FF2B5EF4-FFF2-40B4-BE49-F238E27FC236}">
                <a16:creationId xmlns:a16="http://schemas.microsoft.com/office/drawing/2014/main" id="{CAE54DAD-D358-48AE-8D2E-622B496E7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00" y="2761672"/>
            <a:ext cx="4521257" cy="4096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F6A127-5823-48BA-A536-7CC0BA16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900" y="-1301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Downloading:  </a:t>
            </a:r>
            <a:r>
              <a:rPr lang="en-GB" b="1" dirty="0">
                <a:solidFill>
                  <a:srgbClr val="7030A0"/>
                </a:solidFill>
              </a:rPr>
              <a:t>transfer files </a:t>
            </a:r>
            <a:r>
              <a:rPr lang="en-GB" b="1" dirty="0" err="1">
                <a:solidFill>
                  <a:srgbClr val="7030A0"/>
                </a:solidFill>
              </a:rPr>
              <a:t>Filezilla</a:t>
            </a:r>
            <a:endParaRPr lang="en-GB" b="1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09800-2B21-462F-B38A-D835F2CD4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49" y="1195388"/>
            <a:ext cx="11801475" cy="4351338"/>
          </a:xfrm>
        </p:spPr>
        <p:txBody>
          <a:bodyPr>
            <a:normAutofit/>
          </a:bodyPr>
          <a:lstStyle/>
          <a:p>
            <a:r>
              <a:rPr lang="en-GB" sz="2400" dirty="0"/>
              <a:t>2) When the next dialogue page comes up, click on “new site” (button , not the folder). Change the Protocol to SFTP. This is essential. Fill out the rest, use this host and port: 22. </a:t>
            </a:r>
          </a:p>
          <a:p>
            <a:r>
              <a:rPr lang="en-GB" sz="2400" dirty="0"/>
              <a:t>Once connected, you can drag and drop files from one window to the next. </a:t>
            </a:r>
          </a:p>
          <a:p>
            <a:endParaRPr lang="en-GB" dirty="0"/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F00B003-8DCF-47CF-9003-E90F9E629879}"/>
              </a:ext>
            </a:extLst>
          </p:cNvPr>
          <p:cNvCxnSpPr/>
          <p:nvPr/>
        </p:nvCxnSpPr>
        <p:spPr>
          <a:xfrm flipH="1" flipV="1">
            <a:off x="1186696" y="5810874"/>
            <a:ext cx="4200041" cy="6276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BCE6C30-76F0-4685-8D03-8427CD6DC575}"/>
              </a:ext>
            </a:extLst>
          </p:cNvPr>
          <p:cNvCxnSpPr/>
          <p:nvPr/>
        </p:nvCxnSpPr>
        <p:spPr>
          <a:xfrm flipH="1" flipV="1">
            <a:off x="4377249" y="3661776"/>
            <a:ext cx="4200041" cy="6276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3F3AA6E-F4AE-4BFD-B949-3E223C708E48}"/>
              </a:ext>
            </a:extLst>
          </p:cNvPr>
          <p:cNvSpPr txBox="1"/>
          <p:nvPr/>
        </p:nvSpPr>
        <p:spPr>
          <a:xfrm>
            <a:off x="8632970" y="4161802"/>
            <a:ext cx="1546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sfpt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1623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40F1-E9F6-4A59-AF6B-4F862E831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587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4800" dirty="0">
                <a:solidFill>
                  <a:srgbClr val="7030A0"/>
                </a:solidFill>
              </a:rPr>
              <a:t>Hand outs?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E2B2B-62C3-455B-9CC8-E25F0E3A7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9688"/>
            <a:ext cx="11493500" cy="4351338"/>
          </a:xfrm>
        </p:spPr>
        <p:txBody>
          <a:bodyPr/>
          <a:lstStyle/>
          <a:p>
            <a:r>
              <a:rPr lang="en-GB" dirty="0"/>
              <a:t>Please think twice about printing. (you cant copy and paste from paper)</a:t>
            </a:r>
          </a:p>
          <a:p>
            <a:r>
              <a:rPr lang="en-GB" dirty="0"/>
              <a:t>Save the planet/ kill the planet less fast</a:t>
            </a:r>
          </a:p>
          <a:p>
            <a:r>
              <a:rPr lang="en-GB" dirty="0"/>
              <a:t>We will be downloading this presentation very soon .. </a:t>
            </a:r>
            <a:r>
              <a:rPr lang="en-GB" dirty="0">
                <a:sym typeface="Wingdings" panose="05000000000000000000" pitchFamily="2" charset="2"/>
              </a:rPr>
              <a:t>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DC337D-F3E0-4D32-B9F1-97D8130EF6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871" y="4702983"/>
            <a:ext cx="8065707" cy="187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9192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48A92-1D95-4EB9-8683-671B31792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063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.</a:t>
            </a:r>
            <a:r>
              <a:rPr lang="en-GB" dirty="0" err="1">
                <a:solidFill>
                  <a:srgbClr val="7030A0"/>
                </a:solidFill>
              </a:rPr>
              <a:t>bash_profile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3A3D9-5893-48D9-9587-197FED671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827088"/>
            <a:ext cx="11671300" cy="5789612"/>
          </a:xfrm>
        </p:spPr>
        <p:txBody>
          <a:bodyPr>
            <a:normAutofit/>
          </a:bodyPr>
          <a:lstStyle/>
          <a:p>
            <a:r>
              <a:rPr lang="en-GB" dirty="0"/>
              <a:t>This is beyond a beginners course, but just to make you aware of it…</a:t>
            </a:r>
          </a:p>
          <a:p>
            <a:r>
              <a:rPr lang="en-GB" dirty="0"/>
              <a:t>Type:  </a:t>
            </a:r>
            <a:r>
              <a:rPr lang="en-GB" dirty="0">
                <a:solidFill>
                  <a:srgbClr val="0070C0"/>
                </a:solidFill>
              </a:rPr>
              <a:t>more ~/.</a:t>
            </a:r>
            <a:r>
              <a:rPr lang="en-GB" dirty="0" err="1">
                <a:solidFill>
                  <a:srgbClr val="0070C0"/>
                </a:solidFill>
              </a:rPr>
              <a:t>bash_profile</a:t>
            </a:r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This is where you can tell the server to </a:t>
            </a:r>
          </a:p>
          <a:p>
            <a:pPr marL="0" indent="0">
              <a:buNone/>
            </a:pPr>
            <a:r>
              <a:rPr lang="en-GB" dirty="0"/>
              <a:t>“look for programs”, set environmental</a:t>
            </a:r>
          </a:p>
          <a:p>
            <a:pPr marL="0" indent="0">
              <a:buNone/>
            </a:pPr>
            <a:r>
              <a:rPr lang="en-GB" dirty="0"/>
              <a:t>variables, and other magic!!</a:t>
            </a:r>
          </a:p>
          <a:p>
            <a:r>
              <a:rPr lang="en-GB" dirty="0"/>
              <a:t>I put the latest BLAST in, with </a:t>
            </a:r>
            <a:r>
              <a:rPr lang="en-GB" dirty="0" err="1"/>
              <a:t>db</a:t>
            </a:r>
            <a:r>
              <a:rPr lang="en-GB" dirty="0"/>
              <a:t>: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FF0000"/>
                </a:solidFill>
              </a:rPr>
              <a:t>export PATH=/shelf/apps/ncbi-blast-2.7.1+/bin/:$PATH</a:t>
            </a:r>
          </a:p>
          <a:p>
            <a:pPr marL="0" indent="0">
              <a:buNone/>
            </a:pPr>
            <a:r>
              <a:rPr lang="en-GB" sz="2000" dirty="0"/>
              <a:t># this is where the </a:t>
            </a:r>
            <a:r>
              <a:rPr lang="en-GB" sz="2000" dirty="0" err="1"/>
              <a:t>nr</a:t>
            </a:r>
            <a:r>
              <a:rPr lang="en-GB" sz="2000" dirty="0"/>
              <a:t>, </a:t>
            </a:r>
            <a:r>
              <a:rPr lang="en-GB" sz="2000" dirty="0" err="1"/>
              <a:t>nt</a:t>
            </a:r>
            <a:r>
              <a:rPr lang="en-GB" sz="2000" dirty="0"/>
              <a:t>, diamond </a:t>
            </a:r>
            <a:r>
              <a:rPr lang="en-GB" sz="2000" dirty="0" err="1"/>
              <a:t>db</a:t>
            </a:r>
            <a:r>
              <a:rPr lang="en-GB" sz="2000" dirty="0"/>
              <a:t> are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FF0000"/>
                </a:solidFill>
              </a:rPr>
              <a:t>export BLASTDB=/shelf/public/</a:t>
            </a:r>
            <a:r>
              <a:rPr lang="en-GB" sz="2000" dirty="0" err="1">
                <a:solidFill>
                  <a:srgbClr val="FF0000"/>
                </a:solidFill>
              </a:rPr>
              <a:t>blastntnr</a:t>
            </a:r>
            <a:r>
              <a:rPr lang="en-GB" sz="2000" dirty="0">
                <a:solidFill>
                  <a:srgbClr val="FF0000"/>
                </a:solidFill>
              </a:rPr>
              <a:t>/</a:t>
            </a:r>
            <a:r>
              <a:rPr lang="en-GB" sz="2000" dirty="0" err="1">
                <a:solidFill>
                  <a:srgbClr val="FF0000"/>
                </a:solidFill>
              </a:rPr>
              <a:t>blastDatabases</a:t>
            </a:r>
            <a:endParaRPr lang="en-GB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5F8CE5-AA53-4E8A-A9F4-8064AF3A41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22774" y="1430031"/>
            <a:ext cx="8294926" cy="51866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05C2C8-5253-4293-8CAD-9EDB25A4B4E6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13791488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2996-A617-4290-811B-A2898739D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0" y="-1555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Task array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8D6B1-0165-4277-AF37-CF82A728C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012824"/>
            <a:ext cx="11252200" cy="4638675"/>
          </a:xfrm>
        </p:spPr>
        <p:txBody>
          <a:bodyPr/>
          <a:lstStyle/>
          <a:p>
            <a:r>
              <a:rPr lang="en-GB" dirty="0"/>
              <a:t>If you have many jobs to run on the cluster, you can run them as an array</a:t>
            </a:r>
          </a:p>
          <a:p>
            <a:r>
              <a:rPr lang="en-GB" dirty="0"/>
              <a:t>This is SGC_TASK_ID 1-20</a:t>
            </a:r>
          </a:p>
          <a:p>
            <a:r>
              <a:rPr lang="en-GB" dirty="0"/>
              <a:t>you would have shell_script_1.sh </a:t>
            </a:r>
          </a:p>
          <a:p>
            <a:pPr marL="0" indent="0">
              <a:buNone/>
            </a:pPr>
            <a:r>
              <a:rPr lang="en-GB" dirty="0"/>
              <a:t>up to 20 in your directory</a:t>
            </a:r>
          </a:p>
          <a:p>
            <a:r>
              <a:rPr lang="en-GB" dirty="0"/>
              <a:t>Max number of jobs to run at once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8CAAED-01E1-4876-AC79-51647B355C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61199" y="1993899"/>
            <a:ext cx="5130801" cy="36576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598E302-D5B5-448B-8C0B-640BE1559324}"/>
              </a:ext>
            </a:extLst>
          </p:cNvPr>
          <p:cNvCxnSpPr>
            <a:cxnSpLocks/>
          </p:cNvCxnSpPr>
          <p:nvPr/>
        </p:nvCxnSpPr>
        <p:spPr>
          <a:xfrm>
            <a:off x="5130802" y="1922462"/>
            <a:ext cx="1879598" cy="1506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46D01CA-3460-49E8-8703-8FCC0B4E88DE}"/>
              </a:ext>
            </a:extLst>
          </p:cNvPr>
          <p:cNvCxnSpPr>
            <a:cxnSpLocks/>
          </p:cNvCxnSpPr>
          <p:nvPr/>
        </p:nvCxnSpPr>
        <p:spPr>
          <a:xfrm>
            <a:off x="5651500" y="3332161"/>
            <a:ext cx="1117600" cy="490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600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63190"/>
            <a:ext cx="121920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Installing software: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Please try yourself. This is good for you. </a:t>
            </a:r>
          </a:p>
          <a:p>
            <a:r>
              <a:rPr lang="en-GB" dirty="0"/>
              <a:t>Try </a:t>
            </a:r>
            <a:r>
              <a:rPr lang="en-GB" dirty="0" err="1"/>
              <a:t>conda</a:t>
            </a:r>
            <a:r>
              <a:rPr lang="en-GB" dirty="0"/>
              <a:t> first (see earlier slides). </a:t>
            </a:r>
          </a:p>
          <a:p>
            <a:r>
              <a:rPr lang="en-GB" dirty="0"/>
              <a:t>If not on </a:t>
            </a:r>
            <a:r>
              <a:rPr lang="en-GB" dirty="0" err="1"/>
              <a:t>conda</a:t>
            </a:r>
            <a:r>
              <a:rPr lang="en-GB" dirty="0"/>
              <a:t>: read their README </a:t>
            </a:r>
          </a:p>
          <a:p>
            <a:pPr marL="0" indent="0">
              <a:buNone/>
            </a:pPr>
            <a:r>
              <a:rPr lang="en-GB" dirty="0"/>
              <a:t>	and follow their instructions.. But …</a:t>
            </a:r>
          </a:p>
          <a:p>
            <a:r>
              <a:rPr lang="en-GB" dirty="0"/>
              <a:t>If you need a newer GCC: </a:t>
            </a:r>
          </a:p>
          <a:p>
            <a:pPr marL="0" indent="0">
              <a:buNone/>
            </a:pPr>
            <a:r>
              <a:rPr lang="en-GB" dirty="0"/>
              <a:t>Type: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 source /opt/</a:t>
            </a:r>
            <a:r>
              <a:rPr lang="en-GB" dirty="0" err="1">
                <a:solidFill>
                  <a:srgbClr val="0070C0"/>
                </a:solidFill>
              </a:rPr>
              <a:t>rh</a:t>
            </a:r>
            <a:r>
              <a:rPr lang="en-GB" dirty="0">
                <a:solidFill>
                  <a:srgbClr val="0070C0"/>
                </a:solidFill>
              </a:rPr>
              <a:t>/devtoolset-6/enable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 </a:t>
            </a:r>
            <a:r>
              <a:rPr lang="en-GB" dirty="0" err="1">
                <a:solidFill>
                  <a:srgbClr val="0070C0"/>
                </a:solidFill>
              </a:rPr>
              <a:t>gcc</a:t>
            </a:r>
            <a:r>
              <a:rPr lang="en-GB" dirty="0">
                <a:solidFill>
                  <a:srgbClr val="0070C0"/>
                </a:solidFill>
              </a:rPr>
              <a:t> -v</a:t>
            </a:r>
          </a:p>
          <a:p>
            <a:pPr marL="0" indent="0">
              <a:buNone/>
            </a:pPr>
            <a:r>
              <a:rPr lang="en-GB" dirty="0" err="1"/>
              <a:t>gcc</a:t>
            </a:r>
            <a:r>
              <a:rPr lang="en-GB" dirty="0"/>
              <a:t> version 6.3.1 (GCC)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F4B9BA-0B0F-4C11-A2BC-D60E536A39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27532" y="1162373"/>
            <a:ext cx="5231993" cy="434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3906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Installing software: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Manual method; this is different from tool to tool. But as an example:</a:t>
            </a:r>
          </a:p>
          <a:p>
            <a:r>
              <a:rPr lang="en-GB" dirty="0"/>
              <a:t>Download: 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wget</a:t>
            </a:r>
            <a:r>
              <a:rPr lang="en-GB" dirty="0">
                <a:solidFill>
                  <a:srgbClr val="0070C0"/>
                </a:solidFill>
              </a:rPr>
              <a:t> weblink</a:t>
            </a:r>
          </a:p>
          <a:p>
            <a:r>
              <a:rPr lang="en-GB" dirty="0"/>
              <a:t>Decompress:</a:t>
            </a:r>
            <a:r>
              <a:rPr lang="en-GB" dirty="0">
                <a:solidFill>
                  <a:srgbClr val="0070C0"/>
                </a:solidFill>
              </a:rPr>
              <a:t>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tar -</a:t>
            </a:r>
            <a:r>
              <a:rPr lang="en-GB" dirty="0" err="1">
                <a:solidFill>
                  <a:srgbClr val="0070C0"/>
                </a:solidFill>
              </a:rPr>
              <a:t>zxvf</a:t>
            </a:r>
            <a:r>
              <a:rPr lang="en-GB" dirty="0">
                <a:solidFill>
                  <a:srgbClr val="0070C0"/>
                </a:solidFill>
              </a:rPr>
              <a:t> tool.tar.gz</a:t>
            </a:r>
          </a:p>
          <a:p>
            <a:r>
              <a:rPr lang="en-GB" dirty="0">
                <a:solidFill>
                  <a:srgbClr val="0070C0"/>
                </a:solidFill>
              </a:rPr>
              <a:t>cd </a:t>
            </a:r>
            <a:r>
              <a:rPr lang="en-GB" dirty="0"/>
              <a:t>into the folder (read the readme)</a:t>
            </a:r>
          </a:p>
          <a:p>
            <a:r>
              <a:rPr lang="en-GB" dirty="0"/>
              <a:t>Configure: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./configure CXX=/</a:t>
            </a:r>
            <a:r>
              <a:rPr lang="en-GB" dirty="0" err="1">
                <a:solidFill>
                  <a:srgbClr val="0070C0"/>
                </a:solidFill>
              </a:rPr>
              <a:t>usr</a:t>
            </a:r>
            <a:r>
              <a:rPr lang="en-GB" dirty="0">
                <a:solidFill>
                  <a:srgbClr val="0070C0"/>
                </a:solidFill>
              </a:rPr>
              <a:t>/local/Modules/</a:t>
            </a:r>
            <a:r>
              <a:rPr lang="en-GB" dirty="0" err="1">
                <a:solidFill>
                  <a:srgbClr val="0070C0"/>
                </a:solidFill>
              </a:rPr>
              <a:t>modulefiles</a:t>
            </a:r>
            <a:r>
              <a:rPr lang="en-GB" dirty="0">
                <a:solidFill>
                  <a:srgbClr val="0070C0"/>
                </a:solidFill>
              </a:rPr>
              <a:t>/tools/</a:t>
            </a:r>
            <a:r>
              <a:rPr lang="en-GB" dirty="0" err="1">
                <a:solidFill>
                  <a:srgbClr val="0070C0"/>
                </a:solidFill>
              </a:rPr>
              <a:t>gcc</a:t>
            </a:r>
            <a:r>
              <a:rPr lang="en-GB" dirty="0">
                <a:solidFill>
                  <a:srgbClr val="0070C0"/>
                </a:solidFill>
              </a:rPr>
              <a:t>/4.9.3/bin/g++   CPP='/</a:t>
            </a:r>
            <a:r>
              <a:rPr lang="en-GB" dirty="0" err="1">
                <a:solidFill>
                  <a:srgbClr val="0070C0"/>
                </a:solidFill>
              </a:rPr>
              <a:t>usr</a:t>
            </a:r>
            <a:r>
              <a:rPr lang="en-GB" dirty="0">
                <a:solidFill>
                  <a:srgbClr val="0070C0"/>
                </a:solidFill>
              </a:rPr>
              <a:t>/local/Modules/</a:t>
            </a:r>
            <a:r>
              <a:rPr lang="en-GB" dirty="0" err="1">
                <a:solidFill>
                  <a:srgbClr val="0070C0"/>
                </a:solidFill>
              </a:rPr>
              <a:t>modulefiles</a:t>
            </a:r>
            <a:r>
              <a:rPr lang="en-GB" dirty="0">
                <a:solidFill>
                  <a:srgbClr val="0070C0"/>
                </a:solidFill>
              </a:rPr>
              <a:t>/tools/</a:t>
            </a:r>
            <a:r>
              <a:rPr lang="en-GB" dirty="0" err="1">
                <a:solidFill>
                  <a:srgbClr val="0070C0"/>
                </a:solidFill>
              </a:rPr>
              <a:t>gcc</a:t>
            </a:r>
            <a:r>
              <a:rPr lang="en-GB" dirty="0">
                <a:solidFill>
                  <a:srgbClr val="0070C0"/>
                </a:solidFill>
              </a:rPr>
              <a:t>/4.9.3/bin/g++ -E' --prefix=/somewhere/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make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make install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The above (g++) is a historical way the server was set up - sorry. This cannot be changed, unless we get the new server.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79568A-8459-45AC-A7F9-D448C0F6151D}"/>
              </a:ext>
            </a:extLst>
          </p:cNvPr>
          <p:cNvSpPr/>
          <p:nvPr/>
        </p:nvSpPr>
        <p:spPr>
          <a:xfrm>
            <a:off x="153824" y="3657600"/>
            <a:ext cx="10613877" cy="6238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4970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Installing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/>
          </a:bodyPr>
          <a:lstStyle/>
          <a:p>
            <a:r>
              <a:rPr lang="en-GB" dirty="0"/>
              <a:t>In fact we have installed software. </a:t>
            </a:r>
            <a:r>
              <a:rPr lang="en-GB" dirty="0" err="1"/>
              <a:t>Trimmomatic</a:t>
            </a:r>
            <a:r>
              <a:rPr lang="en-GB" dirty="0"/>
              <a:t>. We ran this by giving the path to the executable file (binary).</a:t>
            </a:r>
          </a:p>
          <a:p>
            <a:r>
              <a:rPr lang="en-GB" dirty="0"/>
              <a:t>We installed via </a:t>
            </a:r>
            <a:r>
              <a:rPr lang="en-GB" dirty="0" err="1"/>
              <a:t>conda</a:t>
            </a:r>
            <a:r>
              <a:rPr lang="en-GB" dirty="0"/>
              <a:t>. Activated the </a:t>
            </a:r>
            <a:r>
              <a:rPr lang="en-GB" dirty="0" err="1"/>
              <a:t>env</a:t>
            </a:r>
            <a:r>
              <a:rPr lang="en-GB" dirty="0"/>
              <a:t> which the tool was in …</a:t>
            </a:r>
          </a:p>
          <a:p>
            <a:r>
              <a:rPr lang="en-GB" dirty="0"/>
              <a:t>We loaded a modules using module load.</a:t>
            </a:r>
          </a:p>
          <a:p>
            <a:r>
              <a:rPr lang="en-GB" dirty="0"/>
              <a:t>That is three different ways of running software. </a:t>
            </a:r>
          </a:p>
          <a:p>
            <a:r>
              <a:rPr lang="en-GB" dirty="0"/>
              <a:t>A fourth: git clone. Go to this page. </a:t>
            </a:r>
            <a:r>
              <a:rPr lang="en-GB" dirty="0">
                <a:hlinkClick r:id="rId2"/>
              </a:rPr>
              <a:t>https://github.com/kakitone/finishingTool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git clone </a:t>
            </a:r>
            <a:r>
              <a:rPr lang="en-GB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https://github.com/kakitone/finishingTool.git</a:t>
            </a:r>
            <a:r>
              <a:rPr lang="en-GB" dirty="0">
                <a:solidFill>
                  <a:srgbClr val="0070C0"/>
                </a:solidFill>
              </a:rPr>
              <a:t>   </a:t>
            </a:r>
            <a:r>
              <a:rPr lang="en-GB" dirty="0"/>
              <a:t>- done!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A78D69-E939-4D5B-94FD-70DA5AA41756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3709521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Singularity/ 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275585"/>
            <a:ext cx="11121325" cy="5014590"/>
          </a:xfrm>
        </p:spPr>
        <p:txBody>
          <a:bodyPr>
            <a:normAutofit/>
          </a:bodyPr>
          <a:lstStyle/>
          <a:p>
            <a:r>
              <a:rPr lang="en-GB" dirty="0"/>
              <a:t>Some software is published as Docker images which (may/ should) contain all the dependencies you need and should just work:</a:t>
            </a:r>
          </a:p>
          <a:p>
            <a:r>
              <a:rPr lang="en-GB" dirty="0">
                <a:hlinkClick r:id="rId2"/>
              </a:rPr>
              <a:t>http://stab.st-andrews.ac.uk/wiki/index.php/Singularity_with_grid_engine</a:t>
            </a:r>
            <a:endParaRPr lang="en-GB" dirty="0"/>
          </a:p>
          <a:p>
            <a:r>
              <a:rPr lang="en-GB" dirty="0"/>
              <a:t>Go to </a:t>
            </a:r>
            <a:r>
              <a:rPr lang="en-GB" dirty="0">
                <a:hlinkClick r:id="rId3"/>
              </a:rPr>
              <a:t>https://hub.docker.com/</a:t>
            </a:r>
            <a:r>
              <a:rPr lang="en-GB" dirty="0"/>
              <a:t> and search a tool or even an operating system.  E.g. </a:t>
            </a:r>
            <a:r>
              <a:rPr lang="en-GB" dirty="0" err="1"/>
              <a:t>pytorch</a:t>
            </a:r>
            <a:endParaRPr lang="en-GB" dirty="0"/>
          </a:p>
          <a:p>
            <a:endParaRPr lang="en-GB" dirty="0"/>
          </a:p>
          <a:p>
            <a:r>
              <a:rPr lang="en-GB" dirty="0"/>
              <a:t>The resulting .</a:t>
            </a:r>
            <a:r>
              <a:rPr lang="en-GB" dirty="0" err="1"/>
              <a:t>sif</a:t>
            </a:r>
            <a:r>
              <a:rPr lang="en-GB" dirty="0"/>
              <a:t> file is your image.</a:t>
            </a:r>
          </a:p>
          <a:p>
            <a:endParaRPr lang="en-GB" dirty="0"/>
          </a:p>
          <a:p>
            <a:r>
              <a:rPr lang="en-GB" dirty="0" err="1"/>
              <a:t>qrsh</a:t>
            </a:r>
            <a:r>
              <a:rPr lang="en-GB" dirty="0"/>
              <a:t> -q centos7.q  : singularity run </a:t>
            </a:r>
            <a:r>
              <a:rPr lang="en-GB" dirty="0" err="1"/>
              <a:t>pytorch_latest.sif</a:t>
            </a:r>
            <a:endParaRPr lang="en-GB" dirty="0"/>
          </a:p>
          <a:p>
            <a:endParaRPr lang="en-GB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FA4934E-05ED-4F5D-9269-2C26C77B3E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136" y="4118702"/>
            <a:ext cx="7498081" cy="374922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singularity pull </a:t>
            </a:r>
            <a:r>
              <a:rPr lang="en-GB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docker:pytorch</a:t>
            </a:r>
            <a:r>
              <a:rPr lang="en-GB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/</a:t>
            </a:r>
            <a:r>
              <a:rPr lang="en-GB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pytorch</a:t>
            </a:r>
            <a:endParaRPr lang="en-GB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AA1EC8-0507-492D-A9C2-F7720B654F7E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3526143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Singularity/ 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53665"/>
            <a:ext cx="11121325" cy="5014590"/>
          </a:xfrm>
        </p:spPr>
        <p:txBody>
          <a:bodyPr>
            <a:normAutofit/>
          </a:bodyPr>
          <a:lstStyle/>
          <a:p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https://hub.docker.com/r/bcgsc/orca/</a:t>
            </a: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singularity pull </a:t>
            </a:r>
            <a:r>
              <a:rPr lang="en-GB" dirty="0" err="1">
                <a:solidFill>
                  <a:srgbClr val="0070C0"/>
                </a:solidFill>
              </a:rPr>
              <a:t>docker:bcgsc</a:t>
            </a:r>
            <a:r>
              <a:rPr lang="en-GB" dirty="0">
                <a:solidFill>
                  <a:srgbClr val="0070C0"/>
                </a:solidFill>
              </a:rPr>
              <a:t>/orca</a:t>
            </a:r>
          </a:p>
          <a:p>
            <a:r>
              <a:rPr lang="en-GB" dirty="0"/>
              <a:t>This has 626 software packages in it!!!</a:t>
            </a:r>
          </a:p>
          <a:p>
            <a:r>
              <a:rPr lang="en-GB" sz="1600" dirty="0">
                <a:hlinkClick r:id="rId3"/>
              </a:rPr>
              <a:t>https://github.com/bcgsc/orca/blob/master/versions.tsv</a:t>
            </a:r>
            <a:endParaRPr lang="en-GB" sz="1600" dirty="0"/>
          </a:p>
          <a:p>
            <a:endParaRPr lang="en-GB" sz="1600" dirty="0"/>
          </a:p>
          <a:p>
            <a:endParaRPr lang="en-GB" sz="1600" dirty="0"/>
          </a:p>
          <a:p>
            <a:endParaRPr lang="en-GB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E23EAD-3124-4095-800A-C434803D90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072" t="30762" r="61071" b="30580"/>
          <a:stretch/>
        </p:blipFill>
        <p:spPr>
          <a:xfrm>
            <a:off x="6810102" y="1343818"/>
            <a:ext cx="5512525" cy="33563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515DB00-6811-49FD-8BDA-D930524C2AAD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10546048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</a:t>
            </a:r>
            <a:r>
              <a:rPr lang="en-GB" dirty="0" err="1">
                <a:solidFill>
                  <a:srgbClr val="7030A0"/>
                </a:solidFill>
              </a:rPr>
              <a:t>snakemake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53665"/>
            <a:ext cx="11121325" cy="5014590"/>
          </a:xfrm>
        </p:spPr>
        <p:txBody>
          <a:bodyPr>
            <a:normAutofit/>
          </a:bodyPr>
          <a:lstStyle/>
          <a:p>
            <a:r>
              <a:rPr lang="en-GB" sz="2400" dirty="0" err="1"/>
              <a:t>Snakemake</a:t>
            </a:r>
            <a:r>
              <a:rPr lang="en-GB" sz="2400" dirty="0"/>
              <a:t> is a way of making data analysis reproducible. </a:t>
            </a:r>
          </a:p>
          <a:p>
            <a:r>
              <a:rPr lang="en-GB" sz="2400" dirty="0"/>
              <a:t>There is one example with this course, which is an assembly we have already done. More:</a:t>
            </a:r>
          </a:p>
          <a:p>
            <a:r>
              <a:rPr lang="en-GB" sz="2400" dirty="0">
                <a:hlinkClick r:id="rId2"/>
              </a:rPr>
              <a:t>https://hpc-carpentry.github.io/hpc-python/11-snakemake-intro/</a:t>
            </a:r>
            <a:endParaRPr lang="en-GB" sz="2400" dirty="0"/>
          </a:p>
          <a:p>
            <a:r>
              <a:rPr lang="en-GB" sz="2400" dirty="0">
                <a:hlinkClick r:id="rId3"/>
              </a:rPr>
              <a:t>https://blog.liang2.tw/2017Talk-Snakemake/</a:t>
            </a:r>
            <a:endParaRPr lang="en-GB" sz="2400" dirty="0"/>
          </a:p>
          <a:p>
            <a:endParaRPr lang="en-GB" sz="1600" dirty="0"/>
          </a:p>
          <a:p>
            <a:endParaRPr lang="en-GB" sz="1600" dirty="0"/>
          </a:p>
          <a:p>
            <a:pPr marL="0" indent="0">
              <a:buNone/>
            </a:pPr>
            <a:r>
              <a:rPr lang="sv-SE" dirty="0">
                <a:solidFill>
                  <a:srgbClr val="0070C0"/>
                </a:solidFill>
              </a:rPr>
              <a:t>conda install -c bioconda snakemake</a:t>
            </a:r>
            <a:endParaRPr lang="en-GB" sz="1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6130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Connecting off 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/>
          </a:bodyPr>
          <a:lstStyle/>
          <a:p>
            <a:r>
              <a:rPr lang="en-GB" dirty="0"/>
              <a:t>Use the University VPN connection.</a:t>
            </a:r>
          </a:p>
          <a:p>
            <a:r>
              <a:rPr lang="en-GB" dirty="0"/>
              <a:t>It will ask you for your user name and password. Then you can work as if you are on site.  </a:t>
            </a:r>
          </a:p>
          <a:p>
            <a:r>
              <a:rPr lang="en-GB" dirty="0"/>
              <a:t>Students may need to request access from central 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477D43-464D-4FFD-8586-7D00343345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68" t="23947" r="72266" b="62018"/>
          <a:stretch/>
        </p:blipFill>
        <p:spPr>
          <a:xfrm>
            <a:off x="3199109" y="3587858"/>
            <a:ext cx="4470560" cy="18288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858547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/>
              <a:t>Storage is always an issue - everywhere you go! - Except here it is worse! </a:t>
            </a:r>
            <a:r>
              <a:rPr lang="en-GB" dirty="0">
                <a:sym typeface="Wingdings" panose="05000000000000000000" pitchFamily="2" charset="2"/>
              </a:rPr>
              <a:t></a:t>
            </a:r>
            <a:endParaRPr lang="en-GB" dirty="0"/>
          </a:p>
          <a:p>
            <a:r>
              <a:rPr lang="en-GB" dirty="0"/>
              <a:t>You will get a lot of data - I understand this. I may pester you to reduce your usage … How, you ask?</a:t>
            </a:r>
          </a:p>
          <a:p>
            <a:r>
              <a:rPr lang="en-GB" dirty="0"/>
              <a:t>Compress files, Always keep your raw data and your scripts!!! </a:t>
            </a:r>
          </a:p>
          <a:p>
            <a:r>
              <a:rPr lang="en-GB" dirty="0"/>
              <a:t>keep your shell scripts in logical places, well labelled and documented on what they do. (you will thank me when writing up the papers)</a:t>
            </a:r>
          </a:p>
          <a:p>
            <a:r>
              <a:rPr lang="en-GB" dirty="0"/>
              <a:t>you don’t always (rarely!!) need to keep intermediate files, especially if they can be easily regenerated. </a:t>
            </a:r>
          </a:p>
        </p:txBody>
      </p:sp>
    </p:spTree>
    <p:extLst>
      <p:ext uri="{BB962C8B-B14F-4D97-AF65-F5344CB8AC3E}">
        <p14:creationId xmlns:p14="http://schemas.microsoft.com/office/powerpoint/2010/main" val="175578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F1FE4-4E34-4BD5-A429-90D200AFC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90808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3F030-E0AA-437D-BD5B-1209ED64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1075"/>
            <a:ext cx="10515600" cy="450501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Cluster overview</a:t>
            </a:r>
          </a:p>
          <a:p>
            <a:r>
              <a:rPr lang="en-GB" dirty="0"/>
              <a:t>Getting connected</a:t>
            </a:r>
          </a:p>
          <a:p>
            <a:r>
              <a:rPr lang="en-GB" dirty="0"/>
              <a:t>Basic Unix</a:t>
            </a:r>
          </a:p>
          <a:p>
            <a:r>
              <a:rPr lang="en-GB" dirty="0"/>
              <a:t>Shell scripting (editing, running)</a:t>
            </a:r>
          </a:p>
          <a:p>
            <a:r>
              <a:rPr lang="en-GB" dirty="0" err="1"/>
              <a:t>qsub</a:t>
            </a:r>
            <a:r>
              <a:rPr lang="en-GB" dirty="0"/>
              <a:t>: Sun Grid Engine (monitoring status, submitting scripts)</a:t>
            </a:r>
          </a:p>
          <a:p>
            <a:r>
              <a:rPr lang="en-GB" dirty="0"/>
              <a:t>Assembly example</a:t>
            </a:r>
          </a:p>
          <a:p>
            <a:r>
              <a:rPr lang="en-GB" dirty="0" err="1"/>
              <a:t>Conda</a:t>
            </a:r>
            <a:endParaRPr lang="en-GB" dirty="0"/>
          </a:p>
          <a:p>
            <a:r>
              <a:rPr lang="en-GB" dirty="0"/>
              <a:t>Downloading and compression</a:t>
            </a:r>
          </a:p>
          <a:p>
            <a:r>
              <a:rPr lang="en-GB" dirty="0"/>
              <a:t>Advanced section</a:t>
            </a:r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b="1" dirty="0">
                <a:solidFill>
                  <a:srgbClr val="0070C0"/>
                </a:solidFill>
              </a:rPr>
              <a:t>THINGS IN THIS COLOUR ARE COMMANDS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B4F76B-6CE2-4B32-A839-83C94C1FBBAD}"/>
              </a:ext>
            </a:extLst>
          </p:cNvPr>
          <p:cNvSpPr txBox="1"/>
          <p:nvPr/>
        </p:nvSpPr>
        <p:spPr>
          <a:xfrm>
            <a:off x="1308100" y="5491163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2D2F2F-B0B0-4B9F-8A05-ED7E0A025788}"/>
              </a:ext>
            </a:extLst>
          </p:cNvPr>
          <p:cNvSpPr txBox="1"/>
          <p:nvPr/>
        </p:nvSpPr>
        <p:spPr>
          <a:xfrm>
            <a:off x="3086100" y="5547340"/>
            <a:ext cx="533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This is where you play on the computer!</a:t>
            </a:r>
          </a:p>
        </p:txBody>
      </p:sp>
    </p:spTree>
    <p:extLst>
      <p:ext uri="{BB962C8B-B14F-4D97-AF65-F5344CB8AC3E}">
        <p14:creationId xmlns:p14="http://schemas.microsoft.com/office/powerpoint/2010/main" val="37632636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/>
              <a:t>Keep your raw data in a folder called (example):</a:t>
            </a: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</a:rPr>
              <a:t>20181113_RNAseq_species_experiment</a:t>
            </a: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</a:rPr>
              <a:t>20181113_RNAseq_aphids_host_nonhost</a:t>
            </a:r>
          </a:p>
          <a:p>
            <a:r>
              <a:rPr lang="en-GB" dirty="0"/>
              <a:t>That is year/month/day, what the data is, species, experiment. </a:t>
            </a:r>
          </a:p>
          <a:p>
            <a:pPr marL="0" indent="0">
              <a:buNone/>
            </a:pPr>
            <a:r>
              <a:rPr lang="en-GB" dirty="0"/>
              <a:t>Keep your scripts in this master raw folder (in a new folder), so it can be reproduced, or taken over by anyone who continues the project after you. </a:t>
            </a:r>
          </a:p>
        </p:txBody>
      </p:sp>
    </p:spTree>
    <p:extLst>
      <p:ext uri="{BB962C8B-B14F-4D97-AF65-F5344CB8AC3E}">
        <p14:creationId xmlns:p14="http://schemas.microsoft.com/office/powerpoint/2010/main" val="16216812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cluster etiquette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 err="1"/>
              <a:t>shh</a:t>
            </a:r>
            <a:r>
              <a:rPr lang="en-GB" dirty="0"/>
              <a:t> directly into nodes will not be tolerated .. No punishment specified yet. Lets not get to that point.</a:t>
            </a:r>
          </a:p>
          <a:p>
            <a:r>
              <a:rPr lang="en-GB" dirty="0"/>
              <a:t>Please do not run multi-core jobs directly on the Marvin command line. Single core jobs which take less than 20 mins is ok. </a:t>
            </a:r>
          </a:p>
          <a:p>
            <a:r>
              <a:rPr lang="en-GB" dirty="0"/>
              <a:t>Jobs running on Marvin via the </a:t>
            </a:r>
            <a:r>
              <a:rPr lang="en-GB" dirty="0" err="1"/>
              <a:t>qsub</a:t>
            </a:r>
            <a:r>
              <a:rPr lang="en-GB" dirty="0"/>
              <a:t> system in ok. </a:t>
            </a:r>
          </a:p>
        </p:txBody>
      </p:sp>
    </p:spTree>
    <p:extLst>
      <p:ext uri="{BB962C8B-B14F-4D97-AF65-F5344CB8AC3E}">
        <p14:creationId xmlns:p14="http://schemas.microsoft.com/office/powerpoint/2010/main" val="8847934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how is the cluster funded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/>
              <a:t>Each PI pays either £500 or £1500 per year, per funded project. </a:t>
            </a:r>
          </a:p>
          <a:p>
            <a:r>
              <a:rPr lang="en-GB" dirty="0"/>
              <a:t>Grants should cost in </a:t>
            </a:r>
            <a:r>
              <a:rPr lang="en-GB" dirty="0" err="1"/>
              <a:t>StABU</a:t>
            </a:r>
            <a:r>
              <a:rPr lang="en-GB" dirty="0"/>
              <a:t> staff time: 5%, 10% sys admin help and light data analysis, 20% data analysis … Or other….</a:t>
            </a:r>
          </a:p>
          <a:p>
            <a:r>
              <a:rPr lang="en-GB" dirty="0"/>
              <a:t>Basically, we are grant funded. We are researchers and are judged on papers and £££. </a:t>
            </a:r>
          </a:p>
        </p:txBody>
      </p:sp>
    </p:spTree>
    <p:extLst>
      <p:ext uri="{BB962C8B-B14F-4D97-AF65-F5344CB8AC3E}">
        <p14:creationId xmlns:p14="http://schemas.microsoft.com/office/powerpoint/2010/main" val="38215213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CBACD-7B60-411D-87DE-F21A7140D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-19837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The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D1575-3EDC-464E-B43B-E1245C9CF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Remember all bioinformatics is, it repeatedly pressing the red button and everything just happens</a:t>
            </a:r>
          </a:p>
        </p:txBody>
      </p:sp>
      <p:pic>
        <p:nvPicPr>
          <p:cNvPr id="6" name="Picture 5" descr="A picture containing indoor, sitting, red, cup&#10;&#10;Description generated with very high confidence">
            <a:extLst>
              <a:ext uri="{FF2B5EF4-FFF2-40B4-BE49-F238E27FC236}">
                <a16:creationId xmlns:a16="http://schemas.microsoft.com/office/drawing/2014/main" id="{7D4EE4B1-31A6-46D6-BDCF-675D43178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571" y="3276710"/>
            <a:ext cx="3761558" cy="3420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2062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SNP calling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/>
              <a:t>If we get to this bit. Well done. You were fast!</a:t>
            </a:r>
          </a:p>
          <a:p>
            <a:r>
              <a:rPr lang="en-GB" dirty="0"/>
              <a:t>Ok, so open </a:t>
            </a:r>
            <a:r>
              <a:rPr lang="en-GB" dirty="0">
                <a:solidFill>
                  <a:srgbClr val="0070C0"/>
                </a:solidFill>
              </a:rPr>
              <a:t>./shell_scripts/basic_SNP_calling.sh</a:t>
            </a:r>
          </a:p>
          <a:p>
            <a:r>
              <a:rPr lang="en-GB" dirty="0"/>
              <a:t>This has the basic workflow to call and characterise the effects of SNPs. </a:t>
            </a:r>
          </a:p>
          <a:p>
            <a:r>
              <a:rPr lang="en-GB" dirty="0"/>
              <a:t>Be careful, this will not work directly on your data… (ploidy, </a:t>
            </a:r>
            <a:r>
              <a:rPr lang="en-GB" dirty="0" err="1"/>
              <a:t>SNPeff</a:t>
            </a:r>
            <a:r>
              <a:rPr lang="en-GB" dirty="0"/>
              <a:t> database…)</a:t>
            </a:r>
          </a:p>
          <a:p>
            <a:r>
              <a:rPr lang="en-GB" dirty="0"/>
              <a:t>Read up on the tools and adjust </a:t>
            </a:r>
            <a:r>
              <a:rPr lang="en-GB"/>
              <a:t>as required.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06924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35967-4C4A-4A1B-BC48-ABF4C4179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0477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Appendix: E. coli reads - how I prepared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9C5D8-3302-42A6-87DC-F341ED6416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 err="1"/>
              <a:t>wget</a:t>
            </a:r>
            <a:r>
              <a:rPr lang="en-GB" dirty="0"/>
              <a:t> ftp://ftp.sra.ebi.ac.uk/vol1/fastq/DRR021/DRR021340/DRR021340_1.fastq.gzwget ftp://ftp.sra.ebi.ac.uk/vol1/fastq/DRR021/DRR021340/DRR021340_2.fastq.gzpigz -d *.</a:t>
            </a:r>
            <a:r>
              <a:rPr lang="en-GB" dirty="0" err="1"/>
              <a:t>gzconda</a:t>
            </a:r>
            <a:r>
              <a:rPr lang="en-GB" dirty="0"/>
              <a:t> activate python27 python Filter_fastq_for_every_nth_sequence.py -</a:t>
            </a:r>
            <a:r>
              <a:rPr lang="en-GB" dirty="0" err="1"/>
              <a:t>i</a:t>
            </a:r>
            <a:r>
              <a:rPr lang="en-GB" dirty="0"/>
              <a:t> DRR021340_1.fastq -n 50 -o subsampled_R1.fastqpython Filter_fastq_for_every_nth_sequence.py -</a:t>
            </a:r>
            <a:r>
              <a:rPr lang="en-GB" dirty="0" err="1"/>
              <a:t>i</a:t>
            </a:r>
            <a:r>
              <a:rPr lang="en-GB" dirty="0"/>
              <a:t> DRR021340_2.fastq -n 50 -o subsampled_R2.fastq</a:t>
            </a:r>
          </a:p>
          <a:p>
            <a:endParaRPr lang="en-GB" dirty="0">
              <a:solidFill>
                <a:srgbClr val="0070C0"/>
              </a:solidFill>
            </a:endParaRPr>
          </a:p>
          <a:p>
            <a:r>
              <a:rPr lang="en-GB" dirty="0">
                <a:solidFill>
                  <a:srgbClr val="0070C0"/>
                </a:solidFill>
              </a:rPr>
              <a:t>python ../scripts/Filter_fastq_for_every_nth_sequence.py -</a:t>
            </a:r>
            <a:r>
              <a:rPr lang="en-GB" dirty="0" err="1">
                <a:solidFill>
                  <a:srgbClr val="0070C0"/>
                </a:solidFill>
              </a:rPr>
              <a:t>i</a:t>
            </a:r>
            <a:r>
              <a:rPr lang="en-GB" dirty="0">
                <a:solidFill>
                  <a:srgbClr val="0070C0"/>
                </a:solidFill>
              </a:rPr>
              <a:t> illumina_R1.fq -n 5 -o subsampled_R1.fastqpython ../scripts/Filter_fastq_for_every_nth_sequence.py -</a:t>
            </a:r>
            <a:r>
              <a:rPr lang="en-GB" dirty="0" err="1">
                <a:solidFill>
                  <a:srgbClr val="0070C0"/>
                </a:solidFill>
              </a:rPr>
              <a:t>i</a:t>
            </a:r>
            <a:r>
              <a:rPr lang="en-GB" dirty="0">
                <a:solidFill>
                  <a:srgbClr val="0070C0"/>
                </a:solidFill>
              </a:rPr>
              <a:t> illumina_R2.fq -n 5 -o subsampled_R2.fastq</a:t>
            </a:r>
          </a:p>
          <a:p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*</a:t>
            </a:r>
          </a:p>
        </p:txBody>
      </p:sp>
    </p:spTree>
    <p:extLst>
      <p:ext uri="{BB962C8B-B14F-4D97-AF65-F5344CB8AC3E}">
        <p14:creationId xmlns:p14="http://schemas.microsoft.com/office/powerpoint/2010/main" val="27191662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2767B-F7DA-4AF1-BD63-0D3477B5F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Vim - command line editor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BF155-8EEC-4383-B730-AE51AA39D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Command line editing is horrible. Sorry!</a:t>
            </a:r>
          </a:p>
          <a:p>
            <a:r>
              <a:rPr lang="en-GB" dirty="0"/>
              <a:t>Type </a:t>
            </a:r>
          </a:p>
          <a:p>
            <a:pPr marL="0" indent="0">
              <a:buNone/>
            </a:pPr>
            <a:r>
              <a:rPr lang="en-GB" dirty="0">
                <a:solidFill>
                  <a:schemeClr val="accent1"/>
                </a:solidFill>
              </a:rPr>
              <a:t>vim </a:t>
            </a:r>
            <a:r>
              <a:rPr lang="en-GB" dirty="0" err="1">
                <a:solidFill>
                  <a:schemeClr val="accent1"/>
                </a:solidFill>
              </a:rPr>
              <a:t>name_of_file</a:t>
            </a:r>
            <a:endParaRPr lang="en-GB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Press the </a:t>
            </a:r>
            <a:r>
              <a:rPr lang="en-GB" dirty="0" err="1"/>
              <a:t>i</a:t>
            </a:r>
            <a:r>
              <a:rPr lang="en-GB" dirty="0"/>
              <a:t> key to </a:t>
            </a:r>
            <a:r>
              <a:rPr lang="en-GB" i="1" dirty="0"/>
              <a:t>insert. </a:t>
            </a:r>
            <a:r>
              <a:rPr lang="en-GB" dirty="0"/>
              <a:t>Now you can delete, type or whatever.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dirty="0"/>
              <a:t>To save: ESC (Key),    :    then    </a:t>
            </a:r>
            <a:r>
              <a:rPr lang="en-GB" dirty="0" err="1"/>
              <a:t>wq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7015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27EF9-CA83-4E00-9C7A-410825CF4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1) Cluster overview: 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DB2C1-B5EB-4536-8BE1-814EF14A31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49" y="1325563"/>
            <a:ext cx="11572875" cy="4351338"/>
          </a:xfrm>
        </p:spPr>
        <p:txBody>
          <a:bodyPr/>
          <a:lstStyle/>
          <a:p>
            <a:r>
              <a:rPr lang="en-GB" dirty="0"/>
              <a:t>Obviously the documentation for the tool you are using  (tool –h)</a:t>
            </a:r>
          </a:p>
          <a:p>
            <a:r>
              <a:rPr lang="en-GB" dirty="0"/>
              <a:t>Bioinformatics unit wiki - loads of useful Marvin stuff here</a:t>
            </a:r>
          </a:p>
          <a:p>
            <a:r>
              <a:rPr lang="en-GB" u="sng" dirty="0">
                <a:hlinkClick r:id="rId2"/>
              </a:rPr>
              <a:t>http://stab.st-andrews.ac.uk/wiki/index.php/Main_Page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D6AA6C-0F07-4404-94FE-72E2EADF92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24751" y="3228974"/>
            <a:ext cx="7546509" cy="388620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F0C9EB-278E-419B-B61B-E42DD85E59FA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2570299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04276-614B-4383-AC89-740038B69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47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1) Cluster overview: Getting help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59A24-ABAB-4206-A480-59437D459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949" y="1149350"/>
            <a:ext cx="11553825" cy="4351338"/>
          </a:xfrm>
        </p:spPr>
        <p:txBody>
          <a:bodyPr/>
          <a:lstStyle/>
          <a:p>
            <a:r>
              <a:rPr lang="en-GB" dirty="0"/>
              <a:t>There is going to be too much in here for you to remember. So you can:</a:t>
            </a:r>
          </a:p>
          <a:p>
            <a:r>
              <a:rPr lang="en-GB" dirty="0"/>
              <a:t>Look back at this presentation</a:t>
            </a:r>
          </a:p>
          <a:p>
            <a:r>
              <a:rPr lang="en-GB" dirty="0"/>
              <a:t>Website: </a:t>
            </a:r>
            <a:r>
              <a:rPr lang="en-GB" u="sng" dirty="0">
                <a:hlinkClick r:id="rId2"/>
              </a:rPr>
              <a:t>http://stab.st-andrews.ac.uk/wiki/index.php/Main_Page</a:t>
            </a:r>
            <a:endParaRPr lang="en-GB" dirty="0"/>
          </a:p>
          <a:p>
            <a:r>
              <a:rPr lang="en-GB" dirty="0"/>
              <a:t>Google is amazing! - I have to look up stuff ALL the time</a:t>
            </a:r>
          </a:p>
        </p:txBody>
      </p:sp>
      <p:pic>
        <p:nvPicPr>
          <p:cNvPr id="6" name="Picture 5" descr="A picture containing indoor, sitting, table&#10;&#10;Description generated with high confidence">
            <a:extLst>
              <a:ext uri="{FF2B5EF4-FFF2-40B4-BE49-F238E27FC236}">
                <a16:creationId xmlns:a16="http://schemas.microsoft.com/office/drawing/2014/main" id="{BEED743F-A2B7-4709-8214-92BD9EF017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3778" y="4419514"/>
            <a:ext cx="4773582" cy="198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438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20AFA-A796-4052-9119-3522B4A62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" y="0"/>
            <a:ext cx="1125855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1) Cluster overview: Why use the cluster?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7CE3DEA-7B9B-4743-85A6-F1AC082D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" y="1465897"/>
            <a:ext cx="9134475" cy="4351338"/>
          </a:xfrm>
        </p:spPr>
        <p:txBody>
          <a:bodyPr/>
          <a:lstStyle/>
          <a:p>
            <a:pPr lvl="0"/>
            <a:r>
              <a:rPr lang="en-GB" dirty="0"/>
              <a:t>High grade CPUs – error correction for long jobs</a:t>
            </a:r>
            <a:endParaRPr lang="en-US" dirty="0"/>
          </a:p>
          <a:p>
            <a:pPr lvl="0"/>
            <a:r>
              <a:rPr lang="en-GB" dirty="0"/>
              <a:t>Access to 500GB of RAM on a single machine (node).</a:t>
            </a:r>
            <a:endParaRPr lang="en-US" dirty="0"/>
          </a:p>
          <a:p>
            <a:pPr lvl="0"/>
            <a:r>
              <a:rPr lang="en-GB" dirty="0"/>
              <a:t>Access to terabytes of enterprise </a:t>
            </a:r>
            <a:r>
              <a:rPr lang="en-GB" dirty="0" err="1"/>
              <a:t>classstorage</a:t>
            </a:r>
            <a:r>
              <a:rPr lang="en-GB" dirty="0"/>
              <a:t> for large datasets.</a:t>
            </a:r>
            <a:endParaRPr lang="en-US" dirty="0"/>
          </a:p>
          <a:p>
            <a:pPr lvl="0"/>
            <a:r>
              <a:rPr lang="en-GB" dirty="0"/>
              <a:t>Jobs run over many cores, run much faster than a desktop.</a:t>
            </a:r>
          </a:p>
          <a:p>
            <a:pPr lvl="0"/>
            <a:r>
              <a:rPr lang="en-GB" dirty="0"/>
              <a:t>Operating system: Linux.  </a:t>
            </a:r>
          </a:p>
          <a:p>
            <a:pPr marL="0" lvl="0" indent="0">
              <a:buNone/>
            </a:pPr>
            <a:r>
              <a:rPr lang="en-GB" dirty="0"/>
              <a:t>	This will run lots of free software. </a:t>
            </a:r>
          </a:p>
          <a:p>
            <a:pPr marL="0" lvl="0" indent="0">
              <a:buNone/>
            </a:pPr>
            <a:r>
              <a:rPr lang="en-GB" dirty="0"/>
              <a:t>	Most of which only work on Linux</a:t>
            </a:r>
            <a:endParaRPr lang="en-US" dirty="0"/>
          </a:p>
          <a:p>
            <a:endParaRPr lang="en-GB" dirty="0"/>
          </a:p>
        </p:txBody>
      </p:sp>
      <p:pic>
        <p:nvPicPr>
          <p:cNvPr id="5" name="Picture 4" descr="A screen shot of a computer&#10;&#10;Description generated with high confidence">
            <a:extLst>
              <a:ext uri="{FF2B5EF4-FFF2-40B4-BE49-F238E27FC236}">
                <a16:creationId xmlns:a16="http://schemas.microsoft.com/office/drawing/2014/main" id="{E790AC97-D887-4CB8-AF8D-757DE35D97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757" y="1040765"/>
            <a:ext cx="3962743" cy="674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393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8488D61-D81C-49D9-8CC4-B9D5B895D0BF}"/>
              </a:ext>
            </a:extLst>
          </p:cNvPr>
          <p:cNvSpPr/>
          <p:nvPr/>
        </p:nvSpPr>
        <p:spPr>
          <a:xfrm>
            <a:off x="9625782" y="1"/>
            <a:ext cx="1042219" cy="13961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E7471E7-84A1-4362-BAB8-63B97C07718D}"/>
              </a:ext>
            </a:extLst>
          </p:cNvPr>
          <p:cNvSpPr/>
          <p:nvPr/>
        </p:nvSpPr>
        <p:spPr>
          <a:xfrm>
            <a:off x="3088017" y="5614796"/>
            <a:ext cx="785813" cy="2634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E7E8C0D-B88A-4045-B1C2-7201343A4FA9}"/>
              </a:ext>
            </a:extLst>
          </p:cNvPr>
          <p:cNvSpPr/>
          <p:nvPr/>
        </p:nvSpPr>
        <p:spPr>
          <a:xfrm>
            <a:off x="5873522" y="5614796"/>
            <a:ext cx="785813" cy="2634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pic>
        <p:nvPicPr>
          <p:cNvPr id="10" name="Picture 9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9CEB80C2-2DDF-4A28-891F-8170C9758D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76" y="5159704"/>
            <a:ext cx="702032" cy="1698297"/>
          </a:xfrm>
          <a:prstGeom prst="rect">
            <a:avLst/>
          </a:prstGeom>
        </p:spPr>
      </p:pic>
      <p:pic>
        <p:nvPicPr>
          <p:cNvPr id="12" name="Picture 11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ED665E78-D61B-4FFE-8D8D-BF043513BE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4473" y="5439633"/>
            <a:ext cx="565877" cy="1265731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18F6B8B-2C65-42F1-9BB4-6B09AC69EB3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057449" y="1223254"/>
          <a:ext cx="3500885" cy="547041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27619">
                  <a:extLst>
                    <a:ext uri="{9D8B030D-6E8A-4147-A177-3AD203B41FA5}">
                      <a16:colId xmlns:a16="http://schemas.microsoft.com/office/drawing/2014/main" val="339509404"/>
                    </a:ext>
                  </a:extLst>
                </a:gridCol>
                <a:gridCol w="751560">
                  <a:extLst>
                    <a:ext uri="{9D8B030D-6E8A-4147-A177-3AD203B41FA5}">
                      <a16:colId xmlns:a16="http://schemas.microsoft.com/office/drawing/2014/main" val="2195407999"/>
                    </a:ext>
                  </a:extLst>
                </a:gridCol>
                <a:gridCol w="1521706">
                  <a:extLst>
                    <a:ext uri="{9D8B030D-6E8A-4147-A177-3AD203B41FA5}">
                      <a16:colId xmlns:a16="http://schemas.microsoft.com/office/drawing/2014/main" val="3905495168"/>
                    </a:ext>
                  </a:extLst>
                </a:gridCol>
              </a:tblGrid>
              <a:tr h="235504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HOSTNAME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Threads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Memory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071250526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 err="1">
                          <a:effectLst/>
                        </a:rPr>
                        <a:t>marvin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32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504.8G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244403696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 err="1">
                          <a:effectLst/>
                        </a:rPr>
                        <a:t>Phylo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80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500G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02080657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Slayer</a:t>
                      </a:r>
                      <a:endParaRPr lang="en-GB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256G</a:t>
                      </a:r>
                      <a:endParaRPr lang="en-GB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162154382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solidFill>
                            <a:srgbClr val="00B050"/>
                          </a:solidFill>
                          <a:effectLst/>
                        </a:rPr>
                        <a:t>Beast</a:t>
                      </a:r>
                      <a:endParaRPr lang="en-GB" sz="1400" b="0" i="0" u="none" strike="noStrike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256G</a:t>
                      </a:r>
                      <a:endParaRPr lang="en-GB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15619570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node1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82352257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node10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252.3G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59176347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node2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110.2G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79281933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node3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500G *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52917636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node4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2560G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89105455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node5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537241273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node6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82792492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node7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303530376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node8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375669220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node9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504.7G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984992783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TOTAL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3.370TB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03559928"/>
                  </a:ext>
                </a:extLst>
              </a:tr>
            </a:tbl>
          </a:graphicData>
        </a:graphic>
      </p:graphicFrame>
      <p:sp>
        <p:nvSpPr>
          <p:cNvPr id="13" name="Title 3">
            <a:extLst>
              <a:ext uri="{FF2B5EF4-FFF2-40B4-BE49-F238E27FC236}">
                <a16:creationId xmlns:a16="http://schemas.microsoft.com/office/drawing/2014/main" id="{45A7FE2E-F806-49D3-B3E1-2EB23D6550ED}"/>
              </a:ext>
            </a:extLst>
          </p:cNvPr>
          <p:cNvSpPr txBox="1">
            <a:spLocks/>
          </p:cNvSpPr>
          <p:nvPr/>
        </p:nvSpPr>
        <p:spPr>
          <a:xfrm>
            <a:off x="2700641" y="288462"/>
            <a:ext cx="7857692" cy="70788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87217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dirty="0"/>
              <a:t>Cluster overview: Marvin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9F1414-1D8E-4D21-B9DC-18ACFD159D58}"/>
              </a:ext>
            </a:extLst>
          </p:cNvPr>
          <p:cNvSpPr/>
          <p:nvPr/>
        </p:nvSpPr>
        <p:spPr>
          <a:xfrm>
            <a:off x="1524001" y="155865"/>
            <a:ext cx="1042219" cy="10076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C1A67DD-D2C6-4DD6-8E96-6BB757AD7796}"/>
              </a:ext>
            </a:extLst>
          </p:cNvPr>
          <p:cNvSpPr txBox="1">
            <a:spLocks/>
          </p:cNvSpPr>
          <p:nvPr/>
        </p:nvSpPr>
        <p:spPr>
          <a:xfrm>
            <a:off x="895350" y="1163525"/>
            <a:ext cx="5985727" cy="4794218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13 nodes: 368 threads 3.3 TB RAM</a:t>
            </a:r>
          </a:p>
          <a:p>
            <a:r>
              <a:rPr lang="en-GB" sz="2800" dirty="0"/>
              <a:t>4 nodes have 500GB of RAM.</a:t>
            </a:r>
          </a:p>
          <a:p>
            <a:r>
              <a:rPr lang="en-GB" sz="2800" dirty="0"/>
              <a:t>96 TB storage, backed up nightly.</a:t>
            </a:r>
          </a:p>
          <a:p>
            <a:r>
              <a:rPr lang="en-GB" sz="2800" dirty="0"/>
              <a:t>250 software packages available </a:t>
            </a:r>
          </a:p>
          <a:p>
            <a:pPr marL="0" indent="0">
              <a:buNone/>
            </a:pPr>
            <a:r>
              <a:rPr lang="en-GB" sz="2800" dirty="0"/>
              <a:t>	through </a:t>
            </a:r>
            <a:r>
              <a:rPr lang="en-GB" sz="2800" i="1" dirty="0" err="1"/>
              <a:t>moduleload</a:t>
            </a:r>
            <a:endParaRPr lang="en-GB" sz="2800" i="1" dirty="0"/>
          </a:p>
          <a:p>
            <a:r>
              <a:rPr lang="en-GB" sz="2800" dirty="0"/>
              <a:t>Conda: &gt;10,000 packages!!</a:t>
            </a:r>
          </a:p>
          <a:p>
            <a:r>
              <a:rPr lang="en-GB" sz="2800" dirty="0"/>
              <a:t>Singularity for Docker images.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66EB83-B56F-490E-9304-D9B9C6883CC3}"/>
              </a:ext>
            </a:extLst>
          </p:cNvPr>
          <p:cNvCxnSpPr/>
          <p:nvPr/>
        </p:nvCxnSpPr>
        <p:spPr>
          <a:xfrm>
            <a:off x="7311737" y="3013364"/>
            <a:ext cx="2815937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621F3481-50DC-42F4-99D7-851DFF565F6D}"/>
              </a:ext>
            </a:extLst>
          </p:cNvPr>
          <p:cNvSpPr/>
          <p:nvPr/>
        </p:nvSpPr>
        <p:spPr>
          <a:xfrm>
            <a:off x="10968806" y="1"/>
            <a:ext cx="1042219" cy="13961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DF2F3D7-DC0D-4C33-9089-54715A38A2C4}"/>
              </a:ext>
            </a:extLst>
          </p:cNvPr>
          <p:cNvSpPr/>
          <p:nvPr/>
        </p:nvSpPr>
        <p:spPr>
          <a:xfrm>
            <a:off x="220569" y="167860"/>
            <a:ext cx="1042219" cy="13961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600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A73A9-5457-4E86-B536-7E7EF31C6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2) Getting connected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97936-BC65-49AB-BB23-39CC02ADA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Open this power point (you wont be able to yet!). Learn how to connect to Marvin (</a:t>
            </a:r>
            <a:r>
              <a:rPr lang="en-GB" dirty="0">
                <a:solidFill>
                  <a:srgbClr val="FF0000"/>
                </a:solidFill>
              </a:rPr>
              <a:t>2_Getting_connected.pptx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28570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A0F29-CBF5-4F6F-8067-DDC8E390B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3) Basic UNIX: open the PowerPoint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7F1BD-ACA4-4C4D-B152-CF18FDF314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Short practical, basic UNIX commands (</a:t>
            </a:r>
            <a:r>
              <a:rPr lang="en-GB" dirty="0">
                <a:solidFill>
                  <a:srgbClr val="FF0000"/>
                </a:solidFill>
              </a:rPr>
              <a:t>3_basic_UNIX.pptx</a:t>
            </a:r>
            <a:r>
              <a:rPr lang="en-GB" dirty="0"/>
              <a:t>)</a:t>
            </a:r>
          </a:p>
          <a:p>
            <a:r>
              <a:rPr lang="en-GB" dirty="0"/>
              <a:t>Joe Ward has written an extended tutorial for you all, which you will download shortly called:  unixCourse_latest.zip. This is for you to do in your own time, or here if you are fast.</a:t>
            </a:r>
          </a:p>
        </p:txBody>
      </p:sp>
    </p:spTree>
    <p:extLst>
      <p:ext uri="{BB962C8B-B14F-4D97-AF65-F5344CB8AC3E}">
        <p14:creationId xmlns:p14="http://schemas.microsoft.com/office/powerpoint/2010/main" val="1605566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4258</TotalTime>
  <Words>2346</Words>
  <Application>Microsoft Office PowerPoint</Application>
  <PresentationFormat>Widescreen</PresentationFormat>
  <Paragraphs>280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</vt:lpstr>
      <vt:lpstr>Calibri Light</vt:lpstr>
      <vt:lpstr>Courier New</vt:lpstr>
      <vt:lpstr>Office Theme</vt:lpstr>
      <vt:lpstr>Data analysis on the cluster</vt:lpstr>
      <vt:lpstr>Hand outs? </vt:lpstr>
      <vt:lpstr>Overview</vt:lpstr>
      <vt:lpstr>1) Cluster overview: Documentation</vt:lpstr>
      <vt:lpstr>1) Cluster overview: Getting help</vt:lpstr>
      <vt:lpstr>1) Cluster overview: Why use the cluster?</vt:lpstr>
      <vt:lpstr>PowerPoint Presentation</vt:lpstr>
      <vt:lpstr>2) Getting connected</vt:lpstr>
      <vt:lpstr>3) Basic UNIX: open the PowerPoint</vt:lpstr>
      <vt:lpstr>4) Shell scripting: open the PowerPoint</vt:lpstr>
      <vt:lpstr>5) qsub: submitting jobs to the server. </vt:lpstr>
      <vt:lpstr>Moving on to an actual example</vt:lpstr>
      <vt:lpstr>5) qsub: qsub output files .o and .e files</vt:lpstr>
      <vt:lpstr>8) Downloading and decompressing</vt:lpstr>
      <vt:lpstr>8) compressing: Storage is very limited</vt:lpstr>
      <vt:lpstr>8) decompressing</vt:lpstr>
      <vt:lpstr>8) Downloading:  scp - transfer files</vt:lpstr>
      <vt:lpstr>8) Downloading:  transfer files Filezilla https://filezilla-project.org/download.php</vt:lpstr>
      <vt:lpstr>8) Downloading:  transfer files Filezilla</vt:lpstr>
      <vt:lpstr>9) Advanced: .bash_profile</vt:lpstr>
      <vt:lpstr>9) Advanced: Task array</vt:lpstr>
      <vt:lpstr>9) Advanced: Installing software: </vt:lpstr>
      <vt:lpstr>9) Advanced: Installing software: </vt:lpstr>
      <vt:lpstr>9) Advanced: Installing software</vt:lpstr>
      <vt:lpstr>9) Advanced: Singularity/ Docker</vt:lpstr>
      <vt:lpstr>9) Advanced: Singularity/ Docker</vt:lpstr>
      <vt:lpstr>9) Advanced: snakemake</vt:lpstr>
      <vt:lpstr>Connecting off site</vt:lpstr>
      <vt:lpstr>Wrap up: Data management</vt:lpstr>
      <vt:lpstr>Wrap up: Data management</vt:lpstr>
      <vt:lpstr>Wrap up: cluster etiquette</vt:lpstr>
      <vt:lpstr>Wrap up: how is the cluster funded</vt:lpstr>
      <vt:lpstr>The end</vt:lpstr>
      <vt:lpstr>SNP calling example</vt:lpstr>
      <vt:lpstr>Appendix: E. coli reads - how I prepared the data</vt:lpstr>
      <vt:lpstr>Vim - command line editor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Thorpe</dc:creator>
  <cp:lastModifiedBy>Peter Thorpe</cp:lastModifiedBy>
  <cp:revision>469</cp:revision>
  <dcterms:created xsi:type="dcterms:W3CDTF">2018-10-24T10:39:39Z</dcterms:created>
  <dcterms:modified xsi:type="dcterms:W3CDTF">2019-10-30T09:03:47Z</dcterms:modified>
</cp:coreProperties>
</file>

<file path=docProps/thumbnail.jpeg>
</file>